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75" r:id="rId6"/>
    <p:sldId id="276" r:id="rId7"/>
    <p:sldId id="278" r:id="rId8"/>
    <p:sldId id="282" r:id="rId9"/>
    <p:sldId id="284" r:id="rId10"/>
    <p:sldId id="279" r:id="rId11"/>
    <p:sldId id="280" r:id="rId12"/>
    <p:sldId id="281" r:id="rId13"/>
    <p:sldId id="273" r:id="rId14"/>
    <p:sldId id="274" r:id="rId15"/>
  </p:sldIdLst>
  <p:sldSz cx="9144000" cy="6858000" type="screen4x3"/>
  <p:notesSz cx="7010400" cy="9296400"/>
  <p:embeddedFontLst>
    <p:embeddedFont>
      <p:font typeface="Arial Black" panose="020B0A04020102020204" pitchFamily="34" charset="0"/>
      <p:regular r:id="rId17"/>
      <p:bold r:id="rId18"/>
    </p:embeddedFont>
    <p:embeddedFont>
      <p:font typeface="Bookman Old Style" panose="02050604050505020204" pitchFamily="18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>
          <p15:clr>
            <a:srgbClr val="A4A3A4"/>
          </p15:clr>
        </p15:guide>
        <p15:guide id="2" pos="2209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8" roundtripDataSignature="AMtx7mgANsMZOuqNRdqYQg/YggDKMk+eG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77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1815" autoAdjust="0"/>
  </p:normalViewPr>
  <p:slideViewPr>
    <p:cSldViewPr snapToGrid="0">
      <p:cViewPr varScale="1">
        <p:scale>
          <a:sx n="57" d="100"/>
          <a:sy n="57" d="100"/>
        </p:scale>
        <p:origin x="3102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29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8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9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2688" y="698500"/>
            <a:ext cx="4645025" cy="3482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2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2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9" name="Google Shape;109;p4:notes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54540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2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9" name="Google Shape;109;p4:notes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14734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2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9;p4:notes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80913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2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1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17:notes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2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8:notes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2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p2:notes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2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2;p3:notes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2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sz="10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4:notes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2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9;p4:notes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1579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2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0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9" name="Google Shape;109;p4:notes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8268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2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sz="10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4:notes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270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2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9;p4:notes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9091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2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sz="10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4:notes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3391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0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1" name="Google Shape;81;p3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61" name="Google Shape;61;p2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2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9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5" name="Google Shape;75;p2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://www.amadeolaw.com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amadeolaw.com/index.php/firm-resources/webinar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body" idx="1"/>
          </p:nvPr>
        </p:nvSpPr>
        <p:spPr>
          <a:xfrm>
            <a:off x="533400" y="808038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dirty="0">
              <a:solidFill>
                <a:srgbClr val="3A949F"/>
              </a:solidFill>
            </a:endParaRPr>
          </a:p>
          <a:p>
            <a:pPr marL="342900" lvl="0" indent="-34290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dirty="0">
              <a:solidFill>
                <a:srgbClr val="3A949F"/>
              </a:solidFill>
            </a:endParaRPr>
          </a:p>
          <a:p>
            <a:pPr marL="342900" lvl="0" indent="-342900" algn="ctr" rtl="0">
              <a:spcBef>
                <a:spcPts val="480"/>
              </a:spcBef>
              <a:spcAft>
                <a:spcPts val="0"/>
              </a:spcAft>
              <a:buClr>
                <a:srgbClr val="3A949F"/>
              </a:buClr>
              <a:buSzPts val="2400"/>
              <a:buFont typeface="Arial"/>
              <a:buNone/>
            </a:pPr>
            <a:r>
              <a:rPr lang="en-US" sz="2400" b="1" dirty="0">
                <a:solidFill>
                  <a:srgbClr val="3A949F"/>
                </a:solidFill>
              </a:rPr>
              <a:t>Sales Taxes and Federal Government Contracts</a:t>
            </a:r>
            <a:endParaRPr dirty="0"/>
          </a:p>
          <a:p>
            <a:pPr marL="342900" lvl="0" indent="-34290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dirty="0">
              <a:solidFill>
                <a:srgbClr val="2C7799"/>
              </a:solidFill>
            </a:endParaRPr>
          </a:p>
          <a:p>
            <a:pPr marL="342900" lvl="0" indent="-342900" algn="ctr" rtl="0">
              <a:spcBef>
                <a:spcPts val="480"/>
              </a:spcBef>
              <a:spcAft>
                <a:spcPts val="0"/>
              </a:spcAft>
              <a:buClr>
                <a:srgbClr val="2C7799"/>
              </a:buClr>
              <a:buSzPts val="2400"/>
              <a:buFont typeface="Arial"/>
              <a:buNone/>
            </a:pPr>
            <a:r>
              <a:rPr lang="en-US" sz="2400" b="1" dirty="0">
                <a:solidFill>
                  <a:srgbClr val="2C7799"/>
                </a:solidFill>
              </a:rPr>
              <a:t>July 29, 2021</a:t>
            </a:r>
            <a:br>
              <a:rPr lang="en-US" sz="2400" b="1" dirty="0">
                <a:solidFill>
                  <a:srgbClr val="2C7799"/>
                </a:solidFill>
              </a:rPr>
            </a:br>
            <a:endParaRPr sz="2400" b="1" dirty="0">
              <a:solidFill>
                <a:srgbClr val="2C7799"/>
              </a:solidFill>
            </a:endParaRPr>
          </a:p>
          <a:p>
            <a:pPr marL="342900" lvl="0" indent="-34290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dirty="0">
              <a:solidFill>
                <a:srgbClr val="2C7799"/>
              </a:solidFill>
            </a:endParaRPr>
          </a:p>
          <a:p>
            <a:pPr marL="342900" lvl="0" indent="-342900" algn="ctr" rtl="0">
              <a:spcBef>
                <a:spcPts val="480"/>
              </a:spcBef>
              <a:spcAft>
                <a:spcPts val="0"/>
              </a:spcAft>
              <a:buClr>
                <a:srgbClr val="3A949F"/>
              </a:buClr>
              <a:buSzPts val="2400"/>
              <a:buFont typeface="Arial"/>
              <a:buNone/>
            </a:pPr>
            <a:r>
              <a:rPr lang="en-US" sz="2400" b="1" dirty="0">
                <a:solidFill>
                  <a:srgbClr val="3A949F"/>
                </a:solidFill>
              </a:rPr>
              <a:t>Presented By</a:t>
            </a:r>
            <a:endParaRPr dirty="0"/>
          </a:p>
          <a:p>
            <a:pPr marL="342900" lvl="0" indent="-342900" algn="ctr" rtl="0">
              <a:spcBef>
                <a:spcPts val="480"/>
              </a:spcBef>
              <a:spcAft>
                <a:spcPts val="0"/>
              </a:spcAft>
              <a:buClr>
                <a:srgbClr val="3A949F"/>
              </a:buClr>
              <a:buSzPts val="2400"/>
              <a:buFont typeface="Arial"/>
              <a:buNone/>
            </a:pPr>
            <a:r>
              <a:rPr lang="en-US" sz="2400" b="1" dirty="0">
                <a:solidFill>
                  <a:srgbClr val="3A949F"/>
                </a:solidFill>
              </a:rPr>
              <a:t>Mark A. Amadeo</a:t>
            </a:r>
            <a:endParaRPr dirty="0"/>
          </a:p>
          <a:p>
            <a:pPr marL="342900" lvl="0" indent="-3429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b="1" dirty="0">
              <a:solidFill>
                <a:srgbClr val="800000"/>
              </a:solidFill>
            </a:endParaRPr>
          </a:p>
          <a:p>
            <a:pPr marL="342900" lvl="0" indent="-3429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b="1" dirty="0">
              <a:solidFill>
                <a:srgbClr val="000066"/>
              </a:solidFill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4531" y="5334000"/>
            <a:ext cx="2674938" cy="100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 txBox="1">
            <a:spLocks noGrp="1"/>
          </p:cNvSpPr>
          <p:nvPr>
            <p:ph type="body" idx="1"/>
          </p:nvPr>
        </p:nvSpPr>
        <p:spPr>
          <a:xfrm>
            <a:off x="533400" y="808038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rgbClr val="3A949F"/>
              </a:buClr>
              <a:buSzPts val="2400"/>
              <a:buFont typeface="Arial"/>
              <a:buNone/>
            </a:pPr>
            <a:r>
              <a:rPr lang="en-US" sz="2400" b="1" dirty="0">
                <a:solidFill>
                  <a:srgbClr val="3A949F"/>
                </a:solidFill>
              </a:rPr>
              <a:t>Sales Taxes and Federal Government Contracts</a:t>
            </a:r>
            <a:endParaRPr dirty="0"/>
          </a:p>
          <a:p>
            <a:pPr marL="342900" lvl="0" indent="-342900" algn="ctr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800" b="1" dirty="0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-34290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dirty="0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Maryland</a:t>
            </a:r>
          </a:p>
          <a:p>
            <a:pPr marL="1374775" lvl="0" indent="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000" b="1" dirty="0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Step 1 – Do sales taxes even apply? 		</a:t>
            </a:r>
          </a:p>
          <a:p>
            <a:pPr marL="1712912" indent="-355600">
              <a:buClr>
                <a:srgbClr val="2C7799"/>
              </a:buClr>
              <a:buSzPts val="2000"/>
              <a:buFont typeface="Bookman Old Style"/>
              <a:buChar char="•"/>
            </a:pPr>
            <a:r>
              <a:rPr lang="en-US" sz="2000" b="1" dirty="0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Rebuttable presumption  - applies to all sales</a:t>
            </a:r>
          </a:p>
          <a:p>
            <a:pPr marL="1712912" lvl="0" indent="-355600" algn="l" rtl="0">
              <a:spcBef>
                <a:spcPts val="360"/>
              </a:spcBef>
              <a:spcAft>
                <a:spcPts val="0"/>
              </a:spcAft>
              <a:buClr>
                <a:srgbClr val="2C7799"/>
              </a:buClr>
              <a:buSzPts val="2000"/>
              <a:buFont typeface="Bookman Old Style"/>
              <a:buChar char="•"/>
            </a:pPr>
            <a:r>
              <a:rPr lang="en-US" sz="2000" b="1" dirty="0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Retail sales</a:t>
            </a:r>
          </a:p>
          <a:p>
            <a:pPr marL="2170112" lvl="1" indent="-355600">
              <a:buClr>
                <a:srgbClr val="2C7799"/>
              </a:buClr>
              <a:buSzPts val="2000"/>
              <a:buFont typeface="Bookman Old Style"/>
              <a:buChar char="•"/>
            </a:pPr>
            <a:r>
              <a:rPr lang="en-US" sz="2000" b="1" dirty="0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Tangible personal property</a:t>
            </a:r>
          </a:p>
          <a:p>
            <a:pPr marL="2173288" lvl="1" indent="-355600">
              <a:buClr>
                <a:srgbClr val="2C7799"/>
              </a:buClr>
              <a:buSzPts val="2000"/>
              <a:buFont typeface="Bookman Old Style"/>
              <a:buChar char="•"/>
            </a:pPr>
            <a:r>
              <a:rPr lang="en-US" sz="2000" b="1" dirty="0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Taxable services – narrow &amp; targeted</a:t>
            </a:r>
          </a:p>
          <a:p>
            <a:pPr marL="2173288" lvl="1" indent="-355600">
              <a:buClr>
                <a:srgbClr val="2C7799"/>
              </a:buClr>
              <a:buSzPts val="2000"/>
              <a:buFont typeface="Bookman Old Style"/>
              <a:buChar char="•"/>
            </a:pPr>
            <a:r>
              <a:rPr lang="en-US" sz="2000" b="1" dirty="0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Excludes Resales, Production Activity</a:t>
            </a:r>
          </a:p>
          <a:p>
            <a:pPr marL="1376363" lvl="1" indent="-15875">
              <a:buClr>
                <a:srgbClr val="2C7799"/>
              </a:buClr>
              <a:buSzPts val="2000"/>
              <a:buNone/>
            </a:pPr>
            <a:r>
              <a:rPr lang="en-US" sz="2000" b="1" dirty="0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Step 2 – Are there any exemptions?</a:t>
            </a:r>
          </a:p>
          <a:p>
            <a:pPr marL="2173288" lvl="1">
              <a:buClr>
                <a:srgbClr val="2C7799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DoD Contractors -  testing equipment</a:t>
            </a:r>
          </a:p>
          <a:p>
            <a:pPr marL="2173288" lvl="1">
              <a:buClr>
                <a:srgbClr val="2C7799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Research materials, manufacturing machinery</a:t>
            </a:r>
          </a:p>
          <a:p>
            <a:pPr marL="2173288" lvl="1">
              <a:buClr>
                <a:srgbClr val="2C7799"/>
              </a:buClr>
              <a:buSzPts val="2000"/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1376363" lvl="1" indent="-15875">
              <a:buClr>
                <a:srgbClr val="2C7799"/>
              </a:buClr>
              <a:buSzPts val="2000"/>
              <a:buNone/>
            </a:pPr>
            <a:endParaRPr lang="en-US" sz="2000" b="1" dirty="0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2170112" lvl="1" indent="-355600">
              <a:buClr>
                <a:srgbClr val="2C7799"/>
              </a:buClr>
              <a:buSzPts val="2000"/>
              <a:buFont typeface="Bookman Old Style"/>
              <a:buChar char="•"/>
            </a:pPr>
            <a:endParaRPr sz="1600" b="1" dirty="0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000" b="1" dirty="0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1712912" lvl="0" indent="-342900" algn="l" rtl="0">
              <a:spcBef>
                <a:spcPts val="360"/>
              </a:spcBef>
              <a:spcAft>
                <a:spcPts val="0"/>
              </a:spcAft>
              <a:buClr>
                <a:srgbClr val="2C7799"/>
              </a:buClr>
              <a:buSzPts val="1800"/>
              <a:buFont typeface="Bookman Old Style"/>
              <a:buChar char="•"/>
            </a:pPr>
            <a:endParaRPr lang="en-US" sz="2000" b="1" dirty="0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800" b="1" dirty="0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112" name="Google Shape;11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4531" y="5334000"/>
            <a:ext cx="2674938" cy="1006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0882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 txBox="1">
            <a:spLocks noGrp="1"/>
          </p:cNvSpPr>
          <p:nvPr>
            <p:ph type="body" idx="1"/>
          </p:nvPr>
        </p:nvSpPr>
        <p:spPr>
          <a:xfrm>
            <a:off x="533400" y="808038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rgbClr val="3A949F"/>
              </a:buClr>
              <a:buSzPts val="2400"/>
              <a:buFont typeface="Arial"/>
              <a:buNone/>
            </a:pPr>
            <a:r>
              <a:rPr lang="en-US" sz="2400" b="1" dirty="0">
                <a:solidFill>
                  <a:srgbClr val="3A949F"/>
                </a:solidFill>
              </a:rPr>
              <a:t>Sales Taxes and Federal Government Contracts</a:t>
            </a:r>
            <a:endParaRPr dirty="0"/>
          </a:p>
          <a:p>
            <a:pPr marL="342900" lvl="0" indent="-342900" algn="ctr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800" b="1" dirty="0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-34290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dirty="0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Virginia</a:t>
            </a:r>
            <a:endParaRPr sz="2400" b="1" dirty="0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1376363" indent="0">
              <a:spcBef>
                <a:spcPts val="480"/>
              </a:spcBef>
              <a:buSzPts val="2400"/>
              <a:buNone/>
            </a:pPr>
            <a:r>
              <a:rPr lang="en-US" sz="2000" b="1" dirty="0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Step 1 – Do sales taxes even apply? 	</a:t>
            </a:r>
          </a:p>
          <a:p>
            <a:pPr marL="1712912" lvl="0" indent="-355600" algn="l" rtl="0">
              <a:spcBef>
                <a:spcPts val="360"/>
              </a:spcBef>
              <a:spcAft>
                <a:spcPts val="0"/>
              </a:spcAft>
              <a:buClr>
                <a:srgbClr val="2C7799"/>
              </a:buClr>
              <a:buSzPts val="2000"/>
              <a:buFont typeface="Bookman Old Style"/>
              <a:buChar char="•"/>
            </a:pPr>
            <a:r>
              <a:rPr lang="en-US" sz="2000" b="1" dirty="0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Retail sales – tangible personal property</a:t>
            </a:r>
          </a:p>
          <a:p>
            <a:pPr marL="2114550" lvl="0" indent="-355600" algn="l" rtl="0">
              <a:spcBef>
                <a:spcPts val="360"/>
              </a:spcBef>
              <a:spcAft>
                <a:spcPts val="0"/>
              </a:spcAft>
              <a:buClr>
                <a:srgbClr val="2C7799"/>
              </a:buClr>
              <a:buSzPts val="2000"/>
              <a:buFont typeface="Bookman Old Style"/>
              <a:buChar char="•"/>
            </a:pPr>
            <a:r>
              <a:rPr lang="en-US" sz="2000" b="1" dirty="0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Excludes resales</a:t>
            </a:r>
          </a:p>
          <a:p>
            <a:pPr marL="1376363" lvl="1" indent="0">
              <a:buClr>
                <a:srgbClr val="2C7799"/>
              </a:buClr>
              <a:buSzPts val="2000"/>
              <a:buNone/>
            </a:pPr>
            <a:r>
              <a:rPr lang="en-US" sz="2000" b="1" dirty="0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Step 2 – Are there any exemptions?</a:t>
            </a:r>
          </a:p>
          <a:p>
            <a:pPr marL="1712913" lvl="1" indent="-355600">
              <a:buClr>
                <a:srgbClr val="2C7799"/>
              </a:buClr>
              <a:buSzPts val="2000"/>
              <a:buFont typeface="Bookman Old Style"/>
              <a:buChar char="•"/>
            </a:pPr>
            <a:r>
              <a:rPr lang="en-US" sz="2000" b="1" dirty="0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Commercial and Manufacturing</a:t>
            </a:r>
          </a:p>
          <a:p>
            <a:pPr marL="1712913" lvl="1" indent="-355600">
              <a:buClr>
                <a:srgbClr val="2C7799"/>
              </a:buClr>
              <a:buSzPts val="2000"/>
              <a:buFont typeface="Bookman Old Style"/>
              <a:buChar char="•"/>
            </a:pPr>
            <a:r>
              <a:rPr lang="en-US" sz="2000" b="1" dirty="0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Tangible PP for use or consumption by the U.S.</a:t>
            </a:r>
          </a:p>
          <a:p>
            <a:pPr marL="2232025" lvl="1" indent="-520700">
              <a:buClr>
                <a:srgbClr val="2C7799"/>
              </a:buClr>
              <a:buSzPts val="2000"/>
              <a:buFont typeface="Bookman Old Style"/>
              <a:buChar char="•"/>
            </a:pPr>
            <a:r>
              <a:rPr lang="en-US" sz="2000" b="1" dirty="0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Government contractors regulation</a:t>
            </a:r>
          </a:p>
          <a:p>
            <a:pPr marL="2689225" lvl="2" indent="-520700">
              <a:buClr>
                <a:srgbClr val="2C7799"/>
              </a:buClr>
              <a:buSzPts val="2000"/>
              <a:buFont typeface="Bookman Old Style"/>
              <a:buChar char="•"/>
            </a:pPr>
            <a:r>
              <a:rPr lang="en-US" sz="1800" b="1" dirty="0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Purchases for resale</a:t>
            </a:r>
          </a:p>
          <a:p>
            <a:pPr marL="2689225" lvl="2" indent="-520700">
              <a:buClr>
                <a:srgbClr val="2C7799"/>
              </a:buClr>
              <a:buSzPts val="2000"/>
              <a:buFont typeface="Bookman Old Style"/>
              <a:buChar char="•"/>
            </a:pPr>
            <a:r>
              <a:rPr lang="en-US" sz="1800" b="1" dirty="0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Mixed contracts -  true object test – by order</a:t>
            </a:r>
            <a:endParaRPr sz="1800" b="1" dirty="0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800" b="1" dirty="0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1712912" lvl="0" indent="-342900" algn="l" rtl="0">
              <a:spcBef>
                <a:spcPts val="360"/>
              </a:spcBef>
              <a:spcAft>
                <a:spcPts val="0"/>
              </a:spcAft>
              <a:buClr>
                <a:srgbClr val="2C7799"/>
              </a:buClr>
              <a:buSzPts val="1800"/>
              <a:buFont typeface="Bookman Old Style"/>
              <a:buChar char="•"/>
            </a:pPr>
            <a:endParaRPr lang="en-US" sz="2000" b="1" dirty="0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800" b="1" dirty="0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112" name="Google Shape;11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4531" y="5334000"/>
            <a:ext cx="2674938" cy="1006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1265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 txBox="1">
            <a:spLocks noGrp="1"/>
          </p:cNvSpPr>
          <p:nvPr>
            <p:ph type="body" idx="1"/>
          </p:nvPr>
        </p:nvSpPr>
        <p:spPr>
          <a:xfrm>
            <a:off x="533400" y="808038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rgbClr val="3A949F"/>
              </a:buClr>
              <a:buSzPts val="2400"/>
              <a:buFont typeface="Arial"/>
              <a:buNone/>
            </a:pPr>
            <a:r>
              <a:rPr lang="en-US" sz="2400" b="1" dirty="0">
                <a:solidFill>
                  <a:srgbClr val="3A949F"/>
                </a:solidFill>
              </a:rPr>
              <a:t>Sales Taxes and Federal Government Contracts</a:t>
            </a:r>
            <a:endParaRPr dirty="0"/>
          </a:p>
          <a:p>
            <a:pPr marL="342900" lvl="0" indent="-342900" algn="ctr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800" b="1" dirty="0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-34290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dirty="0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Best Practices</a:t>
            </a:r>
            <a:endParaRPr lang="en-US" sz="2000" b="1" dirty="0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2170112" lvl="1" indent="-355600">
              <a:buClr>
                <a:srgbClr val="2C7799"/>
              </a:buClr>
              <a:buSzPts val="2000"/>
              <a:buFont typeface="Bookman Old Style"/>
              <a:buChar char="•"/>
            </a:pPr>
            <a:endParaRPr lang="en-US" sz="2000" b="1" dirty="0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2170112" lvl="1" indent="-355600">
              <a:buClr>
                <a:srgbClr val="2C7799"/>
              </a:buClr>
              <a:buSzPts val="2000"/>
              <a:buFont typeface="Bookman Old Style"/>
              <a:buChar char="•"/>
            </a:pPr>
            <a:r>
              <a:rPr lang="en-US" sz="2000" b="1" dirty="0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Address sales tax issues up front </a:t>
            </a:r>
          </a:p>
          <a:p>
            <a:pPr marL="1814512" lvl="1" indent="0">
              <a:buClr>
                <a:srgbClr val="2C7799"/>
              </a:buClr>
              <a:buSzPts val="2000"/>
              <a:buNone/>
            </a:pPr>
            <a:endParaRPr lang="en-US" sz="2000" b="1" dirty="0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2170112" lvl="1" indent="-355600">
              <a:buClr>
                <a:srgbClr val="2C7799"/>
              </a:buClr>
              <a:buSzPts val="2000"/>
              <a:buFont typeface="Bookman Old Style"/>
              <a:buChar char="•"/>
            </a:pPr>
            <a:r>
              <a:rPr lang="en-US" sz="2000" b="1" dirty="0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Include protections in purchase orders in states that permit them</a:t>
            </a:r>
          </a:p>
          <a:p>
            <a:pPr marL="1814512" lvl="1" indent="0">
              <a:buClr>
                <a:srgbClr val="2C7799"/>
              </a:buClr>
              <a:buSzPts val="2000"/>
              <a:buNone/>
            </a:pPr>
            <a:endParaRPr lang="en-US" sz="2000" b="1" dirty="0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2170112" lvl="1" indent="-355600">
              <a:buClr>
                <a:srgbClr val="2C7799"/>
              </a:buClr>
              <a:buSzPts val="2000"/>
              <a:buFont typeface="Bookman Old Style"/>
              <a:buChar char="•"/>
            </a:pPr>
            <a:r>
              <a:rPr lang="en-US" sz="2000" b="1" dirty="0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Have exemption certificates ready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800" b="1" dirty="0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112" name="Google Shape;11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4531" y="5334000"/>
            <a:ext cx="2674938" cy="1006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0272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7"/>
          <p:cNvSpPr txBox="1">
            <a:spLocks noGrp="1"/>
          </p:cNvSpPr>
          <p:nvPr>
            <p:ph type="body" idx="1"/>
          </p:nvPr>
        </p:nvSpPr>
        <p:spPr>
          <a:xfrm>
            <a:off x="533400" y="808038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rgbClr val="3A949F"/>
              </a:buClr>
              <a:buSzPts val="2400"/>
              <a:buFont typeface="Arial"/>
              <a:buNone/>
            </a:pPr>
            <a:r>
              <a:rPr lang="en-US" sz="2400" b="1" dirty="0">
                <a:solidFill>
                  <a:srgbClr val="3A949F"/>
                </a:solidFill>
              </a:rPr>
              <a:t>Sales Taxes and Federal Government Contracts</a:t>
            </a:r>
          </a:p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rgbClr val="3A949F"/>
              </a:buClr>
              <a:buSzPts val="2400"/>
              <a:buFont typeface="Arial"/>
              <a:buNone/>
            </a:pPr>
            <a:endParaRPr lang="en-US" sz="2400" b="1" dirty="0">
              <a:solidFill>
                <a:srgbClr val="3A949F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rgbClr val="3A949F"/>
              </a:buClr>
              <a:buSzPts val="2400"/>
              <a:buFont typeface="Arial"/>
              <a:buNone/>
            </a:pPr>
            <a:r>
              <a:rPr lang="en-US" sz="2400" b="1" dirty="0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Questions?</a:t>
            </a:r>
            <a:endParaRPr dirty="0"/>
          </a:p>
          <a:p>
            <a:pPr marL="342900" lvl="0" indent="-342900" algn="ctr" rtl="0">
              <a:spcBef>
                <a:spcPts val="480"/>
              </a:spcBef>
              <a:spcAft>
                <a:spcPts val="0"/>
              </a:spcAft>
              <a:buClr>
                <a:srgbClr val="2C7799"/>
              </a:buClr>
              <a:buSzPts val="2400"/>
              <a:buFont typeface="Bookman Old Style"/>
              <a:buNone/>
            </a:pPr>
            <a:r>
              <a:rPr lang="en-US" sz="2400" b="1" dirty="0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Contact:</a:t>
            </a:r>
            <a:endParaRPr dirty="0"/>
          </a:p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rgbClr val="2C7799"/>
              </a:buClr>
              <a:buSzPts val="2400"/>
              <a:buFont typeface="Bookman Old Style"/>
              <a:buNone/>
            </a:pPr>
            <a:br>
              <a:rPr lang="en-US" sz="2400" b="1" dirty="0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</a:br>
            <a:r>
              <a:rPr lang="en-US" sz="2400" b="1" dirty="0">
                <a:solidFill>
                  <a:srgbClr val="3A949F"/>
                </a:solidFill>
                <a:latin typeface="Arial Black"/>
                <a:ea typeface="Arial Black"/>
                <a:cs typeface="Arial Black"/>
                <a:sym typeface="Arial Black"/>
              </a:rPr>
              <a:t>Mr. Mark A. Amadeo</a:t>
            </a:r>
            <a:endParaRPr dirty="0"/>
          </a:p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rgbClr val="3A949F"/>
              </a:buClr>
              <a:buSzPts val="2400"/>
              <a:buFont typeface="Arial Black"/>
              <a:buNone/>
            </a:pPr>
            <a:r>
              <a:rPr lang="en-US" sz="2400" b="1" dirty="0">
                <a:solidFill>
                  <a:srgbClr val="3A949F"/>
                </a:solidFill>
                <a:latin typeface="Arial Black"/>
                <a:ea typeface="Arial Black"/>
                <a:cs typeface="Arial Black"/>
                <a:sym typeface="Arial Black"/>
              </a:rPr>
              <a:t>Washington DC</a:t>
            </a:r>
            <a:endParaRPr dirty="0"/>
          </a:p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rgbClr val="3A949F"/>
              </a:buClr>
              <a:buSzPts val="2400"/>
              <a:buFont typeface="Arial Black"/>
              <a:buNone/>
            </a:pPr>
            <a:r>
              <a:rPr lang="en-US" sz="2400" b="1" dirty="0">
                <a:solidFill>
                  <a:srgbClr val="3A949F"/>
                </a:solidFill>
                <a:latin typeface="Arial Black"/>
                <a:ea typeface="Arial Black"/>
                <a:cs typeface="Arial Black"/>
                <a:sym typeface="Arial Black"/>
              </a:rPr>
              <a:t>+ 1 - 2 0 2 – 6 4 0 – 2 0 9 0</a:t>
            </a:r>
            <a:endParaRPr dirty="0"/>
          </a:p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rgbClr val="3A949F"/>
              </a:buClr>
              <a:buSzPts val="2400"/>
              <a:buFont typeface="Arial Black"/>
              <a:buNone/>
            </a:pPr>
            <a:r>
              <a:rPr lang="en-US" sz="2400" b="1" u="sng" dirty="0">
                <a:solidFill>
                  <a:srgbClr val="3A949F"/>
                </a:solidFill>
                <a:latin typeface="Arial Black"/>
                <a:ea typeface="Arial Black"/>
                <a:cs typeface="Arial Black"/>
                <a:sym typeface="Arial Black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mamadeo@</a:t>
            </a:r>
            <a:r>
              <a:rPr lang="en-US" sz="2400" b="1" u="sng" dirty="0">
                <a:solidFill>
                  <a:srgbClr val="3A949F"/>
                </a:solidFill>
                <a:latin typeface="Arial Black"/>
                <a:ea typeface="Arial Black"/>
                <a:cs typeface="Arial Black"/>
                <a:sym typeface="Arial Black"/>
              </a:rPr>
              <a:t>amadeolaw.com</a:t>
            </a:r>
            <a:endParaRPr dirty="0"/>
          </a:p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rgbClr val="3A949F"/>
              </a:buClr>
              <a:buSzPts val="2400"/>
              <a:buFont typeface="Arial Black"/>
              <a:buNone/>
            </a:pPr>
            <a:r>
              <a:rPr lang="en-US" sz="2400" b="1" u="sng" dirty="0">
                <a:solidFill>
                  <a:srgbClr val="3A949F"/>
                </a:solidFill>
                <a:latin typeface="Arial Black"/>
                <a:ea typeface="Arial Black"/>
                <a:cs typeface="Arial Black"/>
                <a:sym typeface="Arial Black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www.amadeolaw.com</a:t>
            </a:r>
            <a:endParaRPr sz="2400" b="1" dirty="0">
              <a:solidFill>
                <a:srgbClr val="3A949F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342900" lvl="0" indent="-34290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dirty="0">
              <a:solidFill>
                <a:srgbClr val="000066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210" name="Google Shape;210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34531" y="5334000"/>
            <a:ext cx="2674938" cy="100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body" idx="1"/>
          </p:nvPr>
        </p:nvSpPr>
        <p:spPr>
          <a:xfrm>
            <a:off x="533400" y="808038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rgbClr val="3A949F"/>
              </a:buClr>
              <a:buSzPts val="2000"/>
              <a:buFont typeface="Arial"/>
              <a:buNone/>
            </a:pPr>
            <a:r>
              <a:rPr lang="en-US" sz="2000" b="1" dirty="0">
                <a:solidFill>
                  <a:srgbClr val="3A949F"/>
                </a:solidFill>
              </a:rPr>
              <a:t>Sales Taxes and Federal Government Contracts</a:t>
            </a:r>
            <a:endParaRPr dirty="0"/>
          </a:p>
          <a:p>
            <a:pPr marL="342900" lvl="0" indent="-3429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dirty="0">
              <a:solidFill>
                <a:srgbClr val="3A949F"/>
              </a:solidFill>
            </a:endParaRPr>
          </a:p>
          <a:p>
            <a:pPr marL="342900" lvl="0" indent="-3429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dirty="0">
              <a:solidFill>
                <a:srgbClr val="3A949F"/>
              </a:solidFill>
            </a:endParaRPr>
          </a:p>
          <a:p>
            <a:pPr marL="342900" lvl="0" indent="-342900" algn="ctr" rtl="0">
              <a:spcBef>
                <a:spcPts val="400"/>
              </a:spcBef>
              <a:spcAft>
                <a:spcPts val="0"/>
              </a:spcAft>
              <a:buClr>
                <a:srgbClr val="2C7799"/>
              </a:buClr>
              <a:buSzPts val="2000"/>
              <a:buFont typeface="Arial"/>
              <a:buNone/>
            </a:pPr>
            <a:r>
              <a:rPr lang="en-US" sz="2000" b="1" dirty="0">
                <a:solidFill>
                  <a:srgbClr val="2C7799"/>
                </a:solidFill>
              </a:rPr>
              <a:t>THANK YOU FOR JOINING OUR WEBINAR!</a:t>
            </a:r>
            <a:endParaRPr dirty="0"/>
          </a:p>
          <a:p>
            <a:pPr marL="342900" lvl="0" indent="-3429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dirty="0">
              <a:solidFill>
                <a:srgbClr val="3A949F"/>
              </a:solidFill>
            </a:endParaRPr>
          </a:p>
          <a:p>
            <a:pPr marL="342900" lvl="0" indent="-342900" algn="ctr" rtl="0">
              <a:spcBef>
                <a:spcPts val="400"/>
              </a:spcBef>
              <a:spcAft>
                <a:spcPts val="0"/>
              </a:spcAft>
              <a:buClr>
                <a:srgbClr val="3A949F"/>
              </a:buClr>
              <a:buSzPts val="2000"/>
              <a:buFont typeface="Arial"/>
              <a:buNone/>
            </a:pPr>
            <a:r>
              <a:rPr lang="en-US" sz="2000" b="1" dirty="0">
                <a:solidFill>
                  <a:srgbClr val="3A949F"/>
                </a:solidFill>
              </a:rPr>
              <a:t>The Recorded Webinar Can Be Found Here:</a:t>
            </a:r>
            <a:endParaRPr dirty="0"/>
          </a:p>
          <a:p>
            <a:pPr marL="342900" lvl="0" indent="-342900" algn="ctr" rtl="0">
              <a:spcBef>
                <a:spcPts val="400"/>
              </a:spcBef>
              <a:spcAft>
                <a:spcPts val="0"/>
              </a:spcAft>
              <a:buClr>
                <a:srgbClr val="3A949F"/>
              </a:buClr>
              <a:buSzPts val="2000"/>
              <a:buFont typeface="Arial"/>
              <a:buNone/>
            </a:pPr>
            <a:r>
              <a:rPr lang="en-US" sz="2000" b="1" u="sng" dirty="0">
                <a:solidFill>
                  <a:srgbClr val="3A949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http://amadeolaw.com/index.php/firm-resources/webinars</a:t>
            </a:r>
            <a:endParaRPr sz="2000" b="1" dirty="0">
              <a:solidFill>
                <a:srgbClr val="3A949F"/>
              </a:solidFill>
            </a:endParaRPr>
          </a:p>
          <a:p>
            <a:pPr marL="342900" lvl="0" indent="-3429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dirty="0">
              <a:solidFill>
                <a:srgbClr val="3A949F"/>
              </a:solidFill>
            </a:endParaRPr>
          </a:p>
          <a:p>
            <a:pPr marL="342900" lvl="0" indent="-342900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dirty="0">
              <a:solidFill>
                <a:srgbClr val="800000"/>
              </a:solidFill>
            </a:endParaRPr>
          </a:p>
          <a:p>
            <a:pPr marL="342900" lvl="0" indent="-3429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b="1" dirty="0">
              <a:solidFill>
                <a:srgbClr val="000066"/>
              </a:solidFill>
            </a:endParaRPr>
          </a:p>
        </p:txBody>
      </p:sp>
      <p:pic>
        <p:nvPicPr>
          <p:cNvPr id="218" name="Google Shape;218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10731" y="5334000"/>
            <a:ext cx="2674938" cy="100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body" idx="1"/>
          </p:nvPr>
        </p:nvSpPr>
        <p:spPr>
          <a:xfrm>
            <a:off x="533400" y="808038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rgbClr val="3A949F"/>
              </a:buClr>
              <a:buSzPts val="2400"/>
              <a:buFont typeface="Arial"/>
              <a:buNone/>
            </a:pPr>
            <a:r>
              <a:rPr lang="en-US" sz="2400" b="1" dirty="0">
                <a:solidFill>
                  <a:srgbClr val="3A949F"/>
                </a:solidFill>
              </a:rPr>
              <a:t>Sales Taxes and Federal Government Contracts</a:t>
            </a:r>
            <a:endParaRPr dirty="0"/>
          </a:p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Clr>
                <a:srgbClr val="2C7799"/>
              </a:buClr>
              <a:buSzPts val="2400"/>
              <a:buFont typeface="Arial"/>
              <a:buNone/>
            </a:pPr>
            <a:endParaRPr lang="en-US" sz="2400" b="1" dirty="0">
              <a:solidFill>
                <a:srgbClr val="2C7799"/>
              </a:solidFill>
            </a:endParaRPr>
          </a:p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Clr>
                <a:srgbClr val="2C7799"/>
              </a:buClr>
              <a:buSzPts val="2400"/>
              <a:buFont typeface="Arial"/>
              <a:buNone/>
            </a:pPr>
            <a:r>
              <a:rPr lang="en-US" sz="2400" b="1" dirty="0">
                <a:solidFill>
                  <a:srgbClr val="2C7799"/>
                </a:solidFill>
              </a:rPr>
              <a:t>INTRODUCTIONS</a:t>
            </a:r>
            <a:endParaRPr dirty="0"/>
          </a:p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Clr>
                <a:srgbClr val="3A949F"/>
              </a:buClr>
              <a:buSzPts val="2400"/>
              <a:buFont typeface="Arial"/>
              <a:buNone/>
            </a:pPr>
            <a:r>
              <a:rPr lang="en-US" sz="2400" b="1" dirty="0">
                <a:solidFill>
                  <a:srgbClr val="3A949F"/>
                </a:solidFill>
              </a:rPr>
              <a:t>Mark A. Amadeo</a:t>
            </a:r>
            <a:endParaRPr dirty="0"/>
          </a:p>
          <a:p>
            <a:pPr marL="1371600" lvl="0" indent="-285750" algn="l" rtl="0">
              <a:spcBef>
                <a:spcPts val="0"/>
              </a:spcBef>
              <a:spcAft>
                <a:spcPts val="0"/>
              </a:spcAft>
              <a:buClr>
                <a:srgbClr val="3A949F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3A949F"/>
                </a:solidFill>
                <a:latin typeface="Arial"/>
                <a:ea typeface="Arial"/>
                <a:cs typeface="Arial"/>
                <a:sym typeface="Arial"/>
              </a:rPr>
              <a:t>Over 20 years experience as government counsel &amp; law firm counsel</a:t>
            </a:r>
            <a:endParaRPr dirty="0"/>
          </a:p>
          <a:p>
            <a:pPr marL="1371600" lvl="0" indent="-285750" algn="l" rtl="0">
              <a:spcBef>
                <a:spcPts val="0"/>
              </a:spcBef>
              <a:spcAft>
                <a:spcPts val="0"/>
              </a:spcAft>
              <a:buClr>
                <a:srgbClr val="3A949F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3A949F"/>
                </a:solidFill>
                <a:latin typeface="Arial"/>
                <a:ea typeface="Arial"/>
                <a:cs typeface="Arial"/>
                <a:sym typeface="Arial"/>
              </a:rPr>
              <a:t>LL.M. Georgetown University Law Center; J.D. University of Wisconsin Law School;  B.A. Boston College</a:t>
            </a:r>
            <a:endParaRPr dirty="0"/>
          </a:p>
          <a:p>
            <a:pPr marL="1371600" lvl="0" indent="-285750" algn="l" rtl="0">
              <a:spcBef>
                <a:spcPts val="0"/>
              </a:spcBef>
              <a:spcAft>
                <a:spcPts val="0"/>
              </a:spcAft>
              <a:buClr>
                <a:srgbClr val="3A949F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3A949F"/>
                </a:solidFill>
                <a:latin typeface="Arial"/>
                <a:ea typeface="Arial"/>
                <a:cs typeface="Arial"/>
                <a:sym typeface="Arial"/>
              </a:rPr>
              <a:t>Founder &amp; Managing Partner of Amadeo Law Firm, PLLC</a:t>
            </a:r>
            <a:endParaRPr dirty="0"/>
          </a:p>
          <a:p>
            <a:pPr marL="1371600" lvl="0" indent="-285750" algn="l" rtl="0">
              <a:spcBef>
                <a:spcPts val="0"/>
              </a:spcBef>
              <a:spcAft>
                <a:spcPts val="0"/>
              </a:spcAft>
              <a:buClr>
                <a:srgbClr val="3A949F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3A949F"/>
                </a:solidFill>
                <a:latin typeface="Arial"/>
                <a:ea typeface="Arial"/>
                <a:cs typeface="Arial"/>
                <a:sym typeface="Arial"/>
              </a:rPr>
              <a:t>Focus on Government Contracting &amp; Technology</a:t>
            </a:r>
            <a:endParaRPr dirty="0"/>
          </a:p>
          <a:p>
            <a:pPr marL="1771650" lvl="1" indent="-285750" algn="l" rtl="0">
              <a:spcBef>
                <a:spcPts val="0"/>
              </a:spcBef>
              <a:spcAft>
                <a:spcPts val="0"/>
              </a:spcAft>
              <a:buClr>
                <a:srgbClr val="3A949F"/>
              </a:buClr>
              <a:buSzPts val="1800"/>
              <a:buFont typeface="Arial"/>
              <a:buChar char="–"/>
            </a:pPr>
            <a:r>
              <a:rPr lang="en-US" sz="1800" dirty="0">
                <a:solidFill>
                  <a:srgbClr val="3A949F"/>
                </a:solidFill>
                <a:latin typeface="Arial"/>
                <a:ea typeface="Arial"/>
                <a:cs typeface="Arial"/>
                <a:sym typeface="Arial"/>
              </a:rPr>
              <a:t>Review/negotiation: FAR/DFARS Compliance</a:t>
            </a:r>
            <a:endParaRPr dirty="0"/>
          </a:p>
          <a:p>
            <a:pPr marL="1771650" lvl="1" indent="-285750" algn="l" rtl="0">
              <a:spcBef>
                <a:spcPts val="0"/>
              </a:spcBef>
              <a:spcAft>
                <a:spcPts val="0"/>
              </a:spcAft>
              <a:buClr>
                <a:srgbClr val="3A949F"/>
              </a:buClr>
              <a:buSzPts val="1800"/>
              <a:buFont typeface="Arial"/>
              <a:buChar char="–"/>
            </a:pPr>
            <a:r>
              <a:rPr lang="en-US" sz="1800" dirty="0">
                <a:solidFill>
                  <a:srgbClr val="3A949F"/>
                </a:solidFill>
                <a:latin typeface="Arial"/>
                <a:ea typeface="Arial"/>
                <a:cs typeface="Arial"/>
                <a:sym typeface="Arial"/>
              </a:rPr>
              <a:t>Pre &amp; Post Award Teaming, JV’s &amp; Subcontracts</a:t>
            </a:r>
            <a:endParaRPr dirty="0"/>
          </a:p>
          <a:p>
            <a:pPr marL="1771650" lvl="1" indent="-285750" algn="l" rtl="0">
              <a:spcBef>
                <a:spcPts val="0"/>
              </a:spcBef>
              <a:spcAft>
                <a:spcPts val="0"/>
              </a:spcAft>
              <a:buClr>
                <a:srgbClr val="3A949F"/>
              </a:buClr>
              <a:buSzPts val="1800"/>
              <a:buFont typeface="Arial"/>
              <a:buChar char="–"/>
            </a:pPr>
            <a:r>
              <a:rPr lang="en-US" sz="1800" dirty="0">
                <a:solidFill>
                  <a:srgbClr val="3A949F"/>
                </a:solidFill>
                <a:latin typeface="Arial"/>
                <a:ea typeface="Arial"/>
                <a:cs typeface="Arial"/>
                <a:sym typeface="Arial"/>
              </a:rPr>
              <a:t>Technology: IP Preservation &amp; Commercialization</a:t>
            </a:r>
            <a:endParaRPr dirty="0"/>
          </a:p>
          <a:p>
            <a:pPr marL="177165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rgbClr val="3A949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dirty="0">
              <a:solidFill>
                <a:srgbClr val="000066"/>
              </a:solidFill>
            </a:endParaRPr>
          </a:p>
        </p:txBody>
      </p:sp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5546724"/>
            <a:ext cx="2674938" cy="100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16040" y="5068321"/>
            <a:ext cx="2194560" cy="15683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>
            <a:spLocks noGrp="1"/>
          </p:cNvSpPr>
          <p:nvPr>
            <p:ph type="body" idx="1"/>
          </p:nvPr>
        </p:nvSpPr>
        <p:spPr>
          <a:xfrm>
            <a:off x="533400" y="808038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dirty="0">
              <a:solidFill>
                <a:srgbClr val="3A949F"/>
              </a:solidFill>
            </a:endParaRPr>
          </a:p>
          <a:p>
            <a:pPr marL="342900" lvl="0" indent="-34290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dirty="0">
              <a:solidFill>
                <a:srgbClr val="3A949F"/>
              </a:solidFill>
            </a:endParaRPr>
          </a:p>
          <a:p>
            <a:pPr marL="342900" lvl="0" indent="-34290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dirty="0">
              <a:solidFill>
                <a:srgbClr val="3A949F"/>
              </a:solidFill>
            </a:endParaRPr>
          </a:p>
          <a:p>
            <a:pPr marL="342900" lvl="0" indent="-34290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dirty="0">
              <a:solidFill>
                <a:srgbClr val="3A949F"/>
              </a:solidFill>
            </a:endParaRPr>
          </a:p>
          <a:p>
            <a:pPr marL="342900" lvl="0" indent="-342900" algn="ctr" rtl="0">
              <a:spcBef>
                <a:spcPts val="480"/>
              </a:spcBef>
              <a:spcAft>
                <a:spcPts val="0"/>
              </a:spcAft>
              <a:buClr>
                <a:srgbClr val="3A949F"/>
              </a:buClr>
              <a:buSzPts val="2400"/>
              <a:buFont typeface="Arial"/>
              <a:buNone/>
            </a:pPr>
            <a:r>
              <a:rPr lang="en-US" sz="2400" b="1" dirty="0">
                <a:solidFill>
                  <a:srgbClr val="3A949F"/>
                </a:solidFill>
              </a:rPr>
              <a:t>Sales Taxes and Federal Government Contracts</a:t>
            </a:r>
            <a:endParaRPr dirty="0"/>
          </a:p>
          <a:p>
            <a:pPr marL="342900" lvl="0" indent="-34290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dirty="0">
              <a:solidFill>
                <a:srgbClr val="2C7799"/>
              </a:solidFill>
            </a:endParaRPr>
          </a:p>
          <a:p>
            <a:pPr marL="342900" lvl="0" indent="-342900" algn="ctr" rtl="0">
              <a:spcBef>
                <a:spcPts val="480"/>
              </a:spcBef>
              <a:spcAft>
                <a:spcPts val="0"/>
              </a:spcAft>
              <a:buClr>
                <a:srgbClr val="2C7799"/>
              </a:buClr>
              <a:buSzPts val="2400"/>
              <a:buFont typeface="Arial"/>
              <a:buNone/>
            </a:pPr>
            <a:r>
              <a:rPr lang="en-US" sz="2400" b="1" dirty="0">
                <a:solidFill>
                  <a:srgbClr val="2C7799"/>
                </a:solidFill>
              </a:rPr>
              <a:t>July 29, 2021</a:t>
            </a:r>
            <a:br>
              <a:rPr lang="en-US" sz="2400" b="1" dirty="0">
                <a:solidFill>
                  <a:srgbClr val="2C7799"/>
                </a:solidFill>
              </a:rPr>
            </a:br>
            <a:endParaRPr sz="2400" b="1" dirty="0">
              <a:solidFill>
                <a:srgbClr val="2C7799"/>
              </a:solidFill>
            </a:endParaRPr>
          </a:p>
          <a:p>
            <a:pPr marL="342900" lvl="0" indent="-34290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dirty="0">
              <a:solidFill>
                <a:srgbClr val="2C7799"/>
              </a:solidFill>
            </a:endParaRPr>
          </a:p>
          <a:p>
            <a:pPr marL="342900" lvl="0" indent="-3429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b="1" dirty="0">
              <a:solidFill>
                <a:srgbClr val="000066"/>
              </a:solidFill>
            </a:endParaRPr>
          </a:p>
        </p:txBody>
      </p:sp>
      <p:pic>
        <p:nvPicPr>
          <p:cNvPr id="105" name="Google Shape;10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4531" y="5334000"/>
            <a:ext cx="2674938" cy="100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 txBox="1">
            <a:spLocks noGrp="1"/>
          </p:cNvSpPr>
          <p:nvPr>
            <p:ph type="body" idx="1"/>
          </p:nvPr>
        </p:nvSpPr>
        <p:spPr>
          <a:xfrm>
            <a:off x="533400" y="808038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rgbClr val="3A949F"/>
              </a:buClr>
              <a:buSzPts val="2400"/>
              <a:buFont typeface="Arial"/>
              <a:buNone/>
            </a:pPr>
            <a:r>
              <a:rPr lang="en-US" sz="2400" b="1" dirty="0">
                <a:solidFill>
                  <a:srgbClr val="3A949F"/>
                </a:solidFill>
              </a:rPr>
              <a:t>Sales Taxes and Federal Government Contracts</a:t>
            </a:r>
            <a:endParaRPr dirty="0"/>
          </a:p>
          <a:p>
            <a:pPr marL="342900" lvl="0" indent="-342900" algn="ctr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800" b="1" dirty="0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-34290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dirty="0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Introduction</a:t>
            </a:r>
            <a:endParaRPr sz="2400" b="1" dirty="0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dirty="0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				</a:t>
            </a:r>
            <a:endParaRPr sz="2200" b="1" dirty="0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1712912" lvl="0" indent="-355600" algn="l" rtl="0">
              <a:spcBef>
                <a:spcPts val="360"/>
              </a:spcBef>
              <a:spcAft>
                <a:spcPts val="0"/>
              </a:spcAft>
              <a:buClr>
                <a:srgbClr val="2C7799"/>
              </a:buClr>
              <a:buSzPts val="2000"/>
              <a:buFont typeface="Bookman Old Style"/>
              <a:buChar char="•"/>
            </a:pPr>
            <a:r>
              <a:rPr lang="en-US" sz="2000" b="1" dirty="0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Frequently overlooked</a:t>
            </a:r>
            <a:endParaRPr sz="2000" b="1" dirty="0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000" b="1" dirty="0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1712912" lvl="0" indent="-342900" algn="l" rtl="0">
              <a:spcBef>
                <a:spcPts val="360"/>
              </a:spcBef>
              <a:spcAft>
                <a:spcPts val="0"/>
              </a:spcAft>
              <a:buClr>
                <a:srgbClr val="2C7799"/>
              </a:buClr>
              <a:buSzPts val="1800"/>
              <a:buFont typeface="Bookman Old Style"/>
              <a:buChar char="•"/>
            </a:pPr>
            <a:r>
              <a:rPr lang="en-US" sz="2000" b="1" i="1" dirty="0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Wayfair</a:t>
            </a:r>
            <a:r>
              <a:rPr lang="en-US" sz="2000" b="1" dirty="0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decision</a:t>
            </a:r>
            <a:endParaRPr sz="2000" b="1" dirty="0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800" b="1" dirty="0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800" b="1" dirty="0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800" b="1" dirty="0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112" name="Google Shape;11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4531" y="5334000"/>
            <a:ext cx="2674938" cy="100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 txBox="1">
            <a:spLocks noGrp="1"/>
          </p:cNvSpPr>
          <p:nvPr>
            <p:ph type="body" idx="1"/>
          </p:nvPr>
        </p:nvSpPr>
        <p:spPr>
          <a:xfrm>
            <a:off x="533400" y="808038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rgbClr val="3A949F"/>
              </a:buClr>
              <a:buSzPts val="2400"/>
              <a:buFont typeface="Arial"/>
              <a:buNone/>
            </a:pPr>
            <a:r>
              <a:rPr lang="en-US" sz="2400" b="1" dirty="0">
                <a:solidFill>
                  <a:srgbClr val="3A949F"/>
                </a:solidFill>
              </a:rPr>
              <a:t>Sales Taxes and Federal Government Contracts</a:t>
            </a:r>
            <a:endParaRPr dirty="0"/>
          </a:p>
          <a:p>
            <a:pPr marL="342900" lvl="0" indent="-342900" algn="ctr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800" b="1" dirty="0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-34290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dirty="0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Federal Government Immunity</a:t>
            </a:r>
            <a:endParaRPr sz="2400" b="1" dirty="0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dirty="0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				</a:t>
            </a:r>
            <a:endParaRPr sz="2200" b="1" dirty="0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1712912" lvl="0" indent="-355600" algn="l" rtl="0">
              <a:spcBef>
                <a:spcPts val="360"/>
              </a:spcBef>
              <a:spcAft>
                <a:spcPts val="0"/>
              </a:spcAft>
              <a:buClr>
                <a:srgbClr val="2C7799"/>
              </a:buClr>
              <a:buSzPts val="2000"/>
              <a:buFont typeface="Bookman Old Style"/>
              <a:buChar char="•"/>
            </a:pPr>
            <a:r>
              <a:rPr lang="en-US" sz="2000" b="1" dirty="0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McCulloch v Maryland</a:t>
            </a:r>
            <a:endParaRPr sz="2000" b="1" dirty="0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000" b="1" dirty="0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1712912" lvl="0" indent="-342900" algn="l" rtl="0">
              <a:spcBef>
                <a:spcPts val="360"/>
              </a:spcBef>
              <a:spcAft>
                <a:spcPts val="0"/>
              </a:spcAft>
              <a:buClr>
                <a:srgbClr val="2C7799"/>
              </a:buClr>
              <a:buSzPts val="1800"/>
              <a:buFont typeface="Bookman Old Style"/>
              <a:buChar char="•"/>
            </a:pPr>
            <a:r>
              <a:rPr lang="en-US" sz="2000" b="1" dirty="0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FAR 29.302 </a:t>
            </a:r>
          </a:p>
          <a:p>
            <a:pPr marL="2170112" lvl="1">
              <a:buClr>
                <a:srgbClr val="2C7799"/>
              </a:buClr>
              <a:buFont typeface="Bookman Old Style"/>
              <a:buChar char="•"/>
            </a:pPr>
            <a:r>
              <a:rPr lang="en-US" sz="2000" b="1" dirty="0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Federal government leases and purchases are generally immune</a:t>
            </a:r>
            <a:endParaRPr sz="2000" b="1" dirty="0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800" b="1" dirty="0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112" name="Google Shape;11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4531" y="5334000"/>
            <a:ext cx="2674938" cy="1006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8097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 txBox="1">
            <a:spLocks noGrp="1"/>
          </p:cNvSpPr>
          <p:nvPr>
            <p:ph type="body" idx="1"/>
          </p:nvPr>
        </p:nvSpPr>
        <p:spPr>
          <a:xfrm>
            <a:off x="533400" y="808038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rgbClr val="3A949F"/>
              </a:buClr>
              <a:buSzPts val="2400"/>
              <a:buFont typeface="Arial"/>
              <a:buNone/>
            </a:pPr>
            <a:r>
              <a:rPr lang="en-US" sz="2400" b="1" dirty="0">
                <a:solidFill>
                  <a:srgbClr val="3A949F"/>
                </a:solidFill>
              </a:rPr>
              <a:t>Sales Taxes and Federal Government Contracts</a:t>
            </a:r>
            <a:endParaRPr dirty="0"/>
          </a:p>
          <a:p>
            <a:pPr marL="342900" lvl="0" indent="-342900" algn="ctr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800" b="1" dirty="0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-34290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dirty="0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Federal Government Immunity</a:t>
            </a:r>
            <a:endParaRPr sz="2400" b="1" dirty="0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-34290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en-US" sz="2000" b="1" dirty="0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1374775" lvl="0" indent="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000" b="1" dirty="0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Federal Government Contractors</a:t>
            </a:r>
            <a:endParaRPr sz="2000" b="1" dirty="0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1712912" lvl="0" indent="-355600" algn="l" rtl="0">
              <a:spcBef>
                <a:spcPts val="360"/>
              </a:spcBef>
              <a:spcAft>
                <a:spcPts val="0"/>
              </a:spcAft>
              <a:buClr>
                <a:srgbClr val="2C7799"/>
              </a:buClr>
              <a:buSzPts val="2000"/>
              <a:buFont typeface="Bookman Old Style"/>
              <a:buChar char="•"/>
            </a:pPr>
            <a:r>
              <a:rPr lang="en-US" sz="2000" b="1" dirty="0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Osborne v. Bank of the U.S.</a:t>
            </a:r>
            <a:endParaRPr sz="2000" b="1" dirty="0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000" b="1" dirty="0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1712912" lvl="0" indent="-342900" algn="l" rtl="0">
              <a:spcBef>
                <a:spcPts val="360"/>
              </a:spcBef>
              <a:spcAft>
                <a:spcPts val="0"/>
              </a:spcAft>
              <a:buClr>
                <a:srgbClr val="2C7799"/>
              </a:buClr>
              <a:buSzPts val="1800"/>
              <a:buFont typeface="Bookman Old Style"/>
              <a:buChar char="•"/>
            </a:pPr>
            <a:r>
              <a:rPr lang="en-US" sz="2000" b="1" dirty="0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James v. </a:t>
            </a:r>
            <a:r>
              <a:rPr lang="en-US" sz="2000" b="1" dirty="0" err="1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Davo</a:t>
            </a:r>
            <a:r>
              <a:rPr lang="en-US" sz="2000" b="1" dirty="0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Contracting</a:t>
            </a:r>
          </a:p>
          <a:p>
            <a:pPr marL="1712912" lvl="0" indent="-342900" algn="l" rtl="0">
              <a:spcBef>
                <a:spcPts val="360"/>
              </a:spcBef>
              <a:spcAft>
                <a:spcPts val="0"/>
              </a:spcAft>
              <a:buClr>
                <a:srgbClr val="2C7799"/>
              </a:buClr>
              <a:buSzPts val="1800"/>
              <a:buFont typeface="Bookman Old Style"/>
              <a:buChar char="•"/>
            </a:pPr>
            <a:endParaRPr lang="en-US" sz="2000" b="1" dirty="0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1712912" lvl="0" indent="-342900" algn="l" rtl="0">
              <a:spcBef>
                <a:spcPts val="360"/>
              </a:spcBef>
              <a:spcAft>
                <a:spcPts val="0"/>
              </a:spcAft>
              <a:buClr>
                <a:srgbClr val="2C7799"/>
              </a:buClr>
              <a:buSzPts val="1800"/>
              <a:buFont typeface="Bookman Old Style"/>
              <a:buChar char="•"/>
            </a:pPr>
            <a:r>
              <a:rPr lang="en-US" sz="2000" b="1" dirty="0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U.S. v. New Mexico</a:t>
            </a:r>
          </a:p>
          <a:p>
            <a:pPr marL="1712912" lvl="0" indent="-342900" algn="l" rtl="0">
              <a:spcBef>
                <a:spcPts val="360"/>
              </a:spcBef>
              <a:spcAft>
                <a:spcPts val="0"/>
              </a:spcAft>
              <a:buClr>
                <a:srgbClr val="2C7799"/>
              </a:buClr>
              <a:buSzPts val="1800"/>
              <a:buFont typeface="Bookman Old Style"/>
              <a:buChar char="•"/>
            </a:pPr>
            <a:endParaRPr lang="en-US" sz="2000" b="1" dirty="0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1712912" lvl="0" indent="-342900" algn="l" rtl="0">
              <a:spcBef>
                <a:spcPts val="360"/>
              </a:spcBef>
              <a:spcAft>
                <a:spcPts val="0"/>
              </a:spcAft>
              <a:buClr>
                <a:srgbClr val="2C7799"/>
              </a:buClr>
              <a:buSzPts val="1800"/>
              <a:buFont typeface="Bookman Old Style"/>
              <a:buChar char="•"/>
            </a:pPr>
            <a:r>
              <a:rPr lang="en-US" sz="2000" b="1" dirty="0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FAR 29.303</a:t>
            </a:r>
            <a:endParaRPr sz="1800" b="1" dirty="0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800" b="1" dirty="0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112" name="Google Shape;11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4531" y="5334000"/>
            <a:ext cx="2674938" cy="1006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4076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 txBox="1">
            <a:spLocks noGrp="1"/>
          </p:cNvSpPr>
          <p:nvPr>
            <p:ph type="body" idx="1"/>
          </p:nvPr>
        </p:nvSpPr>
        <p:spPr>
          <a:xfrm>
            <a:off x="533400" y="808038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rgbClr val="3A949F"/>
              </a:buClr>
              <a:buSzPts val="2400"/>
              <a:buFont typeface="Arial"/>
              <a:buNone/>
            </a:pPr>
            <a:r>
              <a:rPr lang="en-US" sz="2400" b="1" dirty="0">
                <a:solidFill>
                  <a:srgbClr val="3A949F"/>
                </a:solidFill>
              </a:rPr>
              <a:t>Sales Taxes and Federal Government Contracts</a:t>
            </a:r>
            <a:endParaRPr dirty="0"/>
          </a:p>
          <a:p>
            <a:pPr marL="342900" lvl="0" indent="-342900" algn="ctr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800" b="1" dirty="0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-34290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dirty="0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State and Local Sales Taxes</a:t>
            </a:r>
            <a:endParaRPr sz="2400" b="1" dirty="0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1357312" lvl="0" indent="0" algn="l" rtl="0">
              <a:spcBef>
                <a:spcPts val="360"/>
              </a:spcBef>
              <a:spcAft>
                <a:spcPts val="0"/>
              </a:spcAft>
              <a:buClr>
                <a:srgbClr val="2C7799"/>
              </a:buClr>
              <a:buSzPts val="2000"/>
              <a:buNone/>
            </a:pPr>
            <a:endParaRPr lang="en-US" sz="2000" b="1" dirty="0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1357312" lvl="0" indent="0" algn="l" rtl="0">
              <a:spcBef>
                <a:spcPts val="360"/>
              </a:spcBef>
              <a:spcAft>
                <a:spcPts val="0"/>
              </a:spcAft>
              <a:buClr>
                <a:srgbClr val="2C7799"/>
              </a:buClr>
              <a:buSzPts val="2000"/>
              <a:buNone/>
            </a:pPr>
            <a:r>
              <a:rPr lang="en-US" sz="2000" b="1" dirty="0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Contractors - look to state and local laws for sales tax exceptions/exemptions (FAR 29.303(b))</a:t>
            </a:r>
          </a:p>
          <a:p>
            <a:pPr marL="1357312" lvl="0" indent="0" algn="l" rtl="0">
              <a:spcBef>
                <a:spcPts val="360"/>
              </a:spcBef>
              <a:spcAft>
                <a:spcPts val="0"/>
              </a:spcAft>
              <a:buClr>
                <a:srgbClr val="2C7799"/>
              </a:buClr>
              <a:buSzPts val="2000"/>
              <a:buNone/>
            </a:pPr>
            <a:endParaRPr lang="en-US" sz="2000" b="1" dirty="0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1357312" lvl="0" indent="0" algn="l" rtl="0">
              <a:spcBef>
                <a:spcPts val="360"/>
              </a:spcBef>
              <a:spcAft>
                <a:spcPts val="0"/>
              </a:spcAft>
              <a:buClr>
                <a:srgbClr val="2C7799"/>
              </a:buClr>
              <a:buSzPts val="2000"/>
              <a:buNone/>
            </a:pPr>
            <a:r>
              <a:rPr lang="en-US" sz="2000" b="1" dirty="0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Contractors should keep in mind:</a:t>
            </a:r>
          </a:p>
          <a:p>
            <a:pPr marL="1712912" lvl="0" indent="-355600" algn="l" rtl="0">
              <a:spcBef>
                <a:spcPts val="360"/>
              </a:spcBef>
              <a:spcAft>
                <a:spcPts val="0"/>
              </a:spcAft>
              <a:buClr>
                <a:srgbClr val="2C7799"/>
              </a:buClr>
              <a:buSzPts val="2000"/>
              <a:buFont typeface="Bookman Old Style"/>
              <a:buChar char="•"/>
            </a:pPr>
            <a:r>
              <a:rPr lang="en-US" sz="2000" b="1" dirty="0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Nearly all states apply sales taxes</a:t>
            </a:r>
          </a:p>
          <a:p>
            <a:pPr marL="1712912" lvl="0" indent="-355600" algn="l" rtl="0">
              <a:spcBef>
                <a:spcPts val="360"/>
              </a:spcBef>
              <a:spcAft>
                <a:spcPts val="0"/>
              </a:spcAft>
              <a:buClr>
                <a:srgbClr val="2C7799"/>
              </a:buClr>
              <a:buSzPts val="2000"/>
              <a:buFont typeface="Bookman Old Style"/>
              <a:buChar char="•"/>
            </a:pPr>
            <a:r>
              <a:rPr lang="en-US" sz="2000" b="1" dirty="0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Sales taxes apply to sales within borders</a:t>
            </a:r>
          </a:p>
          <a:p>
            <a:pPr marL="1712912" lvl="0" indent="-355600" algn="l" rtl="0">
              <a:spcBef>
                <a:spcPts val="360"/>
              </a:spcBef>
              <a:spcAft>
                <a:spcPts val="0"/>
              </a:spcAft>
              <a:buClr>
                <a:srgbClr val="2C7799"/>
              </a:buClr>
              <a:buSzPts val="2000"/>
              <a:buFont typeface="Bookman Old Style"/>
              <a:buChar char="•"/>
            </a:pPr>
            <a:r>
              <a:rPr lang="en-US" sz="2000" b="1" dirty="0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Who or what the tax is imposed on</a:t>
            </a:r>
          </a:p>
          <a:p>
            <a:pPr marL="1814512" lvl="1" indent="0">
              <a:buClr>
                <a:srgbClr val="2C7799"/>
              </a:buClr>
              <a:buSzPts val="2000"/>
              <a:buNone/>
            </a:pPr>
            <a:endParaRPr lang="en-US" sz="2000" b="1" dirty="0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800" b="1" dirty="0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112" name="Google Shape;11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4531" y="5334000"/>
            <a:ext cx="2674938" cy="1006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3678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 txBox="1">
            <a:spLocks noGrp="1"/>
          </p:cNvSpPr>
          <p:nvPr>
            <p:ph type="body" idx="1"/>
          </p:nvPr>
        </p:nvSpPr>
        <p:spPr>
          <a:xfrm>
            <a:off x="533400" y="808038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rgbClr val="3A949F"/>
              </a:buClr>
              <a:buSzPts val="2400"/>
              <a:buFont typeface="Arial"/>
              <a:buNone/>
            </a:pPr>
            <a:r>
              <a:rPr lang="en-US" sz="2400" b="1" dirty="0">
                <a:solidFill>
                  <a:srgbClr val="3A949F"/>
                </a:solidFill>
              </a:rPr>
              <a:t>Sales Taxes and Federal Government Contracts</a:t>
            </a:r>
            <a:endParaRPr dirty="0"/>
          </a:p>
          <a:p>
            <a:pPr marL="342900" lvl="0" indent="-342900" algn="ctr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800" b="1" dirty="0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-34290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dirty="0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FAR</a:t>
            </a:r>
            <a:endParaRPr sz="2400" b="1" dirty="0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569913" lvl="0" indent="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000" b="1" dirty="0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Fixed Price Contracts (FAR 29.401)</a:t>
            </a:r>
          </a:p>
          <a:p>
            <a:pPr marL="912813">
              <a:spcBef>
                <a:spcPts val="480"/>
              </a:spcBef>
              <a:buClr>
                <a:srgbClr val="2C7799"/>
              </a:buClr>
              <a:buSzPts val="2400"/>
            </a:pPr>
            <a:r>
              <a:rPr lang="en-US" sz="2000" b="1" dirty="0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52.229-3 – price includes all applicable state/local taxes – no adjustments</a:t>
            </a:r>
          </a:p>
          <a:p>
            <a:pPr marL="912813">
              <a:spcBef>
                <a:spcPts val="480"/>
              </a:spcBef>
              <a:buClr>
                <a:srgbClr val="2C7799"/>
              </a:buClr>
              <a:buSzPts val="2400"/>
            </a:pPr>
            <a:r>
              <a:rPr lang="en-US" sz="2000" b="1" dirty="0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52.229-4 – price includes all applicable state/local taxes – SHALL be adjusted for after-imposed taxes</a:t>
            </a:r>
          </a:p>
          <a:p>
            <a:pPr marL="569913" lvl="0" indent="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en-US" sz="2000" b="1" dirty="0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569913" lvl="0" indent="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000" b="1" dirty="0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Cost Reimbursement (FAR 31.204-41)</a:t>
            </a:r>
          </a:p>
          <a:p>
            <a:pPr marL="912813">
              <a:spcBef>
                <a:spcPts val="480"/>
              </a:spcBef>
              <a:buClr>
                <a:srgbClr val="2C7799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Allowable unless contractor is eligible for an exemption</a:t>
            </a:r>
          </a:p>
          <a:p>
            <a:pPr marL="569913" lvl="0" indent="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000" b="1" dirty="0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1712912" lvl="0" indent="-342900" algn="l" rtl="0">
              <a:spcBef>
                <a:spcPts val="360"/>
              </a:spcBef>
              <a:spcAft>
                <a:spcPts val="0"/>
              </a:spcAft>
              <a:buClr>
                <a:srgbClr val="2C7799"/>
              </a:buClr>
              <a:buSzPts val="1800"/>
              <a:buFont typeface="Bookman Old Style"/>
              <a:buChar char="•"/>
            </a:pPr>
            <a:endParaRPr lang="en-US" sz="2000" b="1" dirty="0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800" b="1" dirty="0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112" name="Google Shape;11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4531" y="5334000"/>
            <a:ext cx="2674938" cy="1006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6202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 txBox="1">
            <a:spLocks noGrp="1"/>
          </p:cNvSpPr>
          <p:nvPr>
            <p:ph type="body" idx="1"/>
          </p:nvPr>
        </p:nvSpPr>
        <p:spPr>
          <a:xfrm>
            <a:off x="533400" y="808038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rgbClr val="3A949F"/>
              </a:buClr>
              <a:buSzPts val="2400"/>
              <a:buFont typeface="Arial"/>
              <a:buNone/>
            </a:pPr>
            <a:r>
              <a:rPr lang="en-US" sz="2400" b="1" dirty="0">
                <a:solidFill>
                  <a:srgbClr val="3A949F"/>
                </a:solidFill>
              </a:rPr>
              <a:t>Sales Taxes and Federal Government Contracts</a:t>
            </a:r>
            <a:endParaRPr dirty="0"/>
          </a:p>
          <a:p>
            <a:pPr marL="342900" lvl="0" indent="-342900" algn="ctr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800" b="1" dirty="0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-34290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dirty="0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State and Local Sales Taxes</a:t>
            </a:r>
            <a:endParaRPr sz="2400" b="1" dirty="0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1374775" lvl="0" indent="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en-US" sz="800" b="1" dirty="0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1374775" lvl="0" indent="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000" b="1" dirty="0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Step 1 – Do sales taxes even apply?</a:t>
            </a:r>
          </a:p>
          <a:p>
            <a:pPr marL="1374775" lvl="0" indent="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000" b="1" dirty="0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Generally:</a:t>
            </a:r>
          </a:p>
          <a:p>
            <a:pPr marL="1712912" lvl="0" indent="-355600" algn="l" rtl="0">
              <a:spcBef>
                <a:spcPts val="360"/>
              </a:spcBef>
              <a:spcAft>
                <a:spcPts val="0"/>
              </a:spcAft>
              <a:buClr>
                <a:srgbClr val="2C7799"/>
              </a:buClr>
              <a:buSzPts val="2000"/>
              <a:buFont typeface="Bookman Old Style"/>
              <a:buChar char="•"/>
            </a:pPr>
            <a:r>
              <a:rPr lang="en-US" sz="2000" b="1" dirty="0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Sales or retail sales</a:t>
            </a:r>
          </a:p>
          <a:p>
            <a:pPr marL="1712912" lvl="0" indent="-355600" algn="l" rtl="0">
              <a:spcBef>
                <a:spcPts val="360"/>
              </a:spcBef>
              <a:spcAft>
                <a:spcPts val="0"/>
              </a:spcAft>
              <a:buClr>
                <a:srgbClr val="2C7799"/>
              </a:buClr>
              <a:buSzPts val="2000"/>
              <a:buFont typeface="Bookman Old Style"/>
              <a:buChar char="•"/>
            </a:pPr>
            <a:r>
              <a:rPr lang="en-US" sz="2000" b="1" dirty="0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Tangible personal (biz &amp; </a:t>
            </a:r>
            <a:r>
              <a:rPr lang="en-US" sz="2000" b="1" dirty="0" err="1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indiv</a:t>
            </a:r>
            <a:r>
              <a:rPr lang="en-US" sz="2000" b="1" dirty="0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) property </a:t>
            </a:r>
            <a:endParaRPr sz="2000" b="1" dirty="0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1712912" lvl="0" indent="-342900" algn="l" rtl="0">
              <a:spcBef>
                <a:spcPts val="360"/>
              </a:spcBef>
              <a:spcAft>
                <a:spcPts val="0"/>
              </a:spcAft>
              <a:buClr>
                <a:srgbClr val="2C7799"/>
              </a:buClr>
              <a:buSzPts val="1800"/>
              <a:buFont typeface="Bookman Old Style"/>
              <a:buChar char="•"/>
            </a:pPr>
            <a:r>
              <a:rPr lang="en-US" sz="2000" b="1" dirty="0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Very few taxable services</a:t>
            </a:r>
          </a:p>
          <a:p>
            <a:pPr marL="1370012" lvl="0" indent="0" algn="l" rtl="0">
              <a:spcBef>
                <a:spcPts val="360"/>
              </a:spcBef>
              <a:spcAft>
                <a:spcPts val="0"/>
              </a:spcAft>
              <a:buClr>
                <a:srgbClr val="2C7799"/>
              </a:buClr>
              <a:buSzPts val="1800"/>
              <a:buNone/>
            </a:pPr>
            <a:endParaRPr lang="en-US" sz="800" b="1" dirty="0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1370012" lvl="0" indent="0" algn="l" rtl="0">
              <a:spcBef>
                <a:spcPts val="360"/>
              </a:spcBef>
              <a:spcAft>
                <a:spcPts val="0"/>
              </a:spcAft>
              <a:buClr>
                <a:srgbClr val="2C7799"/>
              </a:buClr>
              <a:buSzPts val="1800"/>
              <a:buNone/>
            </a:pPr>
            <a:r>
              <a:rPr lang="en-US" sz="2000" b="1" dirty="0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Step 2 – If so, any applicable exemptions?</a:t>
            </a:r>
          </a:p>
          <a:p>
            <a:pPr marL="1712912">
              <a:buClr>
                <a:srgbClr val="2C7799"/>
              </a:buClr>
            </a:pPr>
            <a:r>
              <a:rPr lang="en-US" sz="2000" b="1" dirty="0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Government contractor exemptions</a:t>
            </a:r>
          </a:p>
          <a:p>
            <a:pPr marL="2170112" lvl="1">
              <a:buClr>
                <a:srgbClr val="2C7799"/>
              </a:buClr>
            </a:pPr>
            <a:r>
              <a:rPr lang="en-US" sz="1600" b="1" dirty="0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Title passing language – FAR Clauses</a:t>
            </a:r>
          </a:p>
          <a:p>
            <a:pPr marL="1712912">
              <a:buClr>
                <a:srgbClr val="2C7799"/>
              </a:buClr>
            </a:pPr>
            <a:r>
              <a:rPr lang="en-US" sz="2000" b="1" dirty="0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Generally applicable exemptions</a:t>
            </a:r>
          </a:p>
          <a:p>
            <a:pPr marL="1370012" lvl="0" indent="0" algn="l" rtl="0">
              <a:spcBef>
                <a:spcPts val="360"/>
              </a:spcBef>
              <a:spcAft>
                <a:spcPts val="0"/>
              </a:spcAft>
              <a:buClr>
                <a:srgbClr val="2C7799"/>
              </a:buClr>
              <a:buSzPts val="1800"/>
              <a:buNone/>
            </a:pPr>
            <a:endParaRPr lang="en-US" sz="2000" b="1" dirty="0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1370012" lvl="0" indent="0" algn="l" rtl="0">
              <a:spcBef>
                <a:spcPts val="360"/>
              </a:spcBef>
              <a:spcAft>
                <a:spcPts val="0"/>
              </a:spcAft>
              <a:buClr>
                <a:srgbClr val="2C7799"/>
              </a:buClr>
              <a:buSzPts val="1800"/>
              <a:buNone/>
            </a:pPr>
            <a:endParaRPr lang="en-US" sz="2000" b="1" dirty="0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1370012" lvl="0" indent="0" algn="l" rtl="0">
              <a:spcBef>
                <a:spcPts val="360"/>
              </a:spcBef>
              <a:spcAft>
                <a:spcPts val="0"/>
              </a:spcAft>
              <a:buClr>
                <a:srgbClr val="2C7799"/>
              </a:buClr>
              <a:buSzPts val="1800"/>
              <a:buNone/>
            </a:pPr>
            <a:endParaRPr lang="en-US" sz="2000" b="1" dirty="0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1712912" lvl="0" indent="-342900" algn="l" rtl="0">
              <a:spcBef>
                <a:spcPts val="360"/>
              </a:spcBef>
              <a:spcAft>
                <a:spcPts val="0"/>
              </a:spcAft>
              <a:buClr>
                <a:srgbClr val="2C7799"/>
              </a:buClr>
              <a:buSzPts val="1800"/>
              <a:buFont typeface="Bookman Old Style"/>
              <a:buChar char="•"/>
            </a:pPr>
            <a:endParaRPr lang="en-US" sz="2000" b="1" dirty="0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800" b="1" dirty="0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112" name="Google Shape;11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4531" y="5334000"/>
            <a:ext cx="2674938" cy="1006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3146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2607</TotalTime>
  <Words>610</Words>
  <Application>Microsoft Office PowerPoint</Application>
  <PresentationFormat>On-screen Show (4:3)</PresentationFormat>
  <Paragraphs>160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 Black</vt:lpstr>
      <vt:lpstr>Arial</vt:lpstr>
      <vt:lpstr>Calibri</vt:lpstr>
      <vt:lpstr>Bookman Old Style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</dc:creator>
  <cp:lastModifiedBy>Mark Amadeo</cp:lastModifiedBy>
  <cp:revision>29</cp:revision>
  <dcterms:created xsi:type="dcterms:W3CDTF">2013-02-04T20:42:33Z</dcterms:created>
  <dcterms:modified xsi:type="dcterms:W3CDTF">2021-07-28T15:23:25Z</dcterms:modified>
</cp:coreProperties>
</file>