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2" r:id="rId3"/>
    <p:sldId id="293" r:id="rId4"/>
    <p:sldId id="295" r:id="rId5"/>
    <p:sldId id="296" r:id="rId6"/>
    <p:sldId id="298" r:id="rId7"/>
    <p:sldId id="310" r:id="rId8"/>
    <p:sldId id="311" r:id="rId9"/>
    <p:sldId id="325" r:id="rId10"/>
    <p:sldId id="312" r:id="rId11"/>
    <p:sldId id="326" r:id="rId12"/>
    <p:sldId id="323" r:id="rId13"/>
    <p:sldId id="324" r:id="rId14"/>
    <p:sldId id="327" r:id="rId15"/>
    <p:sldId id="319" r:id="rId16"/>
    <p:sldId id="321" r:id="rId17"/>
    <p:sldId id="320" r:id="rId18"/>
    <p:sldId id="309" r:id="rId19"/>
    <p:sldId id="303" r:id="rId20"/>
    <p:sldId id="304" r:id="rId21"/>
    <p:sldId id="305" r:id="rId22"/>
    <p:sldId id="306" r:id="rId23"/>
    <p:sldId id="307" r:id="rId24"/>
    <p:sldId id="308" r:id="rId25"/>
    <p:sldId id="302" r:id="rId26"/>
    <p:sldId id="299" r:id="rId27"/>
    <p:sldId id="300" r:id="rId28"/>
  </p:sldIdLst>
  <p:sldSz cx="9144000" cy="6858000" type="screen4x3"/>
  <p:notesSz cx="6954838" cy="92408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799"/>
    <a:srgbClr val="3A949F"/>
    <a:srgbClr val="318499"/>
    <a:srgbClr val="800000"/>
    <a:srgbClr val="FF0066"/>
    <a:srgbClr val="FF33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3115" autoAdjust="0"/>
  </p:normalViewPr>
  <p:slideViewPr>
    <p:cSldViewPr>
      <p:cViewPr varScale="1">
        <p:scale>
          <a:sx n="44" d="100"/>
          <a:sy n="44" d="100"/>
        </p:scale>
        <p:origin x="19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eaLnBrk="1" hangingPunct="1">
              <a:defRPr sz="1200">
                <a:latin typeface="Arial" charset="0"/>
                <a:cs typeface="Arial" charset="0"/>
              </a:defRPr>
            </a:lvl1pPr>
          </a:lstStyle>
          <a:p>
            <a:pPr>
              <a:defRPr/>
            </a:pPr>
            <a:fld id="{511F41AB-E22E-4EEB-9347-BCDAFC2521B6}" type="datetimeFigureOut">
              <a:rPr lang="en-US"/>
              <a:pPr>
                <a:defRPr/>
              </a:pPr>
              <a:t>3/11/2017</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a:lvl1pPr>
          </a:lstStyle>
          <a:p>
            <a:pPr>
              <a:defRPr/>
            </a:pPr>
            <a:fld id="{1280CE4C-E674-4CF1-9D7D-84D3A373AD68}" type="slidenum">
              <a:rPr lang="en-US" altLang="en-US"/>
              <a:pPr>
                <a:defRPr/>
              </a:pPr>
              <a:t>‹#›</a:t>
            </a:fld>
            <a:endParaRPr lang="en-US" altLang="en-US"/>
          </a:p>
        </p:txBody>
      </p:sp>
    </p:spTree>
    <p:extLst>
      <p:ext uri="{BB962C8B-B14F-4D97-AF65-F5344CB8AC3E}">
        <p14:creationId xmlns:p14="http://schemas.microsoft.com/office/powerpoint/2010/main" val="3677853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a:t>
            </a:fld>
            <a:endParaRPr lang="en-US" altLang="en-US"/>
          </a:p>
        </p:txBody>
      </p:sp>
    </p:spTree>
    <p:extLst>
      <p:ext uri="{BB962C8B-B14F-4D97-AF65-F5344CB8AC3E}">
        <p14:creationId xmlns:p14="http://schemas.microsoft.com/office/powerpoint/2010/main" val="176950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solidFill>
                <a:srgbClr val="2C7799"/>
              </a:solidFill>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10</a:t>
            </a:fld>
            <a:endParaRPr lang="en-US" altLang="en-US"/>
          </a:p>
        </p:txBody>
      </p:sp>
    </p:spTree>
    <p:extLst>
      <p:ext uri="{BB962C8B-B14F-4D97-AF65-F5344CB8AC3E}">
        <p14:creationId xmlns:p14="http://schemas.microsoft.com/office/powerpoint/2010/main" val="306756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solidFill>
                <a:srgbClr val="2C7799"/>
              </a:solidFill>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11</a:t>
            </a:fld>
            <a:endParaRPr lang="en-US" altLang="en-US"/>
          </a:p>
        </p:txBody>
      </p:sp>
    </p:spTree>
    <p:extLst>
      <p:ext uri="{BB962C8B-B14F-4D97-AF65-F5344CB8AC3E}">
        <p14:creationId xmlns:p14="http://schemas.microsoft.com/office/powerpoint/2010/main" val="136489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solidFill>
                <a:srgbClr val="2C7799"/>
              </a:solidFill>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12</a:t>
            </a:fld>
            <a:endParaRPr lang="en-US" altLang="en-US"/>
          </a:p>
        </p:txBody>
      </p:sp>
    </p:spTree>
    <p:extLst>
      <p:ext uri="{BB962C8B-B14F-4D97-AF65-F5344CB8AC3E}">
        <p14:creationId xmlns:p14="http://schemas.microsoft.com/office/powerpoint/2010/main" val="2807941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13</a:t>
            </a:fld>
            <a:endParaRPr lang="en-US" altLang="en-US"/>
          </a:p>
        </p:txBody>
      </p:sp>
    </p:spTree>
    <p:extLst>
      <p:ext uri="{BB962C8B-B14F-4D97-AF65-F5344CB8AC3E}">
        <p14:creationId xmlns:p14="http://schemas.microsoft.com/office/powerpoint/2010/main" val="412724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14</a:t>
            </a:fld>
            <a:endParaRPr lang="en-US" altLang="en-US"/>
          </a:p>
        </p:txBody>
      </p:sp>
    </p:spTree>
    <p:extLst>
      <p:ext uri="{BB962C8B-B14F-4D97-AF65-F5344CB8AC3E}">
        <p14:creationId xmlns:p14="http://schemas.microsoft.com/office/powerpoint/2010/main" val="4048707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15</a:t>
            </a:fld>
            <a:endParaRPr lang="en-US" altLang="en-US"/>
          </a:p>
        </p:txBody>
      </p:sp>
    </p:spTree>
    <p:extLst>
      <p:ext uri="{BB962C8B-B14F-4D97-AF65-F5344CB8AC3E}">
        <p14:creationId xmlns:p14="http://schemas.microsoft.com/office/powerpoint/2010/main" val="1837726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16</a:t>
            </a:fld>
            <a:endParaRPr lang="en-US" altLang="en-US"/>
          </a:p>
        </p:txBody>
      </p:sp>
    </p:spTree>
    <p:extLst>
      <p:ext uri="{BB962C8B-B14F-4D97-AF65-F5344CB8AC3E}">
        <p14:creationId xmlns:p14="http://schemas.microsoft.com/office/powerpoint/2010/main" val="72016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17</a:t>
            </a:fld>
            <a:endParaRPr lang="en-US" altLang="en-US"/>
          </a:p>
        </p:txBody>
      </p:sp>
    </p:spTree>
    <p:extLst>
      <p:ext uri="{BB962C8B-B14F-4D97-AF65-F5344CB8AC3E}">
        <p14:creationId xmlns:p14="http://schemas.microsoft.com/office/powerpoint/2010/main" val="3182183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18</a:t>
            </a:fld>
            <a:endParaRPr lang="en-US" altLang="en-US"/>
          </a:p>
        </p:txBody>
      </p:sp>
    </p:spTree>
    <p:extLst>
      <p:ext uri="{BB962C8B-B14F-4D97-AF65-F5344CB8AC3E}">
        <p14:creationId xmlns:p14="http://schemas.microsoft.com/office/powerpoint/2010/main" val="2609346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19</a:t>
            </a:fld>
            <a:endParaRPr lang="en-US" altLang="en-US"/>
          </a:p>
        </p:txBody>
      </p:sp>
    </p:spTree>
    <p:extLst>
      <p:ext uri="{BB962C8B-B14F-4D97-AF65-F5344CB8AC3E}">
        <p14:creationId xmlns:p14="http://schemas.microsoft.com/office/powerpoint/2010/main" val="48952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2</a:t>
            </a:fld>
            <a:endParaRPr lang="en-US" altLang="en-US"/>
          </a:p>
        </p:txBody>
      </p:sp>
    </p:spTree>
    <p:extLst>
      <p:ext uri="{BB962C8B-B14F-4D97-AF65-F5344CB8AC3E}">
        <p14:creationId xmlns:p14="http://schemas.microsoft.com/office/powerpoint/2010/main" val="2885611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20</a:t>
            </a:fld>
            <a:endParaRPr lang="en-US" altLang="en-US"/>
          </a:p>
        </p:txBody>
      </p:sp>
    </p:spTree>
    <p:extLst>
      <p:ext uri="{BB962C8B-B14F-4D97-AF65-F5344CB8AC3E}">
        <p14:creationId xmlns:p14="http://schemas.microsoft.com/office/powerpoint/2010/main" val="140877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21</a:t>
            </a:fld>
            <a:endParaRPr lang="en-US" altLang="en-US"/>
          </a:p>
        </p:txBody>
      </p:sp>
    </p:spTree>
    <p:extLst>
      <p:ext uri="{BB962C8B-B14F-4D97-AF65-F5344CB8AC3E}">
        <p14:creationId xmlns:p14="http://schemas.microsoft.com/office/powerpoint/2010/main" val="1772755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22</a:t>
            </a:fld>
            <a:endParaRPr lang="en-US" altLang="en-US"/>
          </a:p>
        </p:txBody>
      </p:sp>
    </p:spTree>
    <p:extLst>
      <p:ext uri="{BB962C8B-B14F-4D97-AF65-F5344CB8AC3E}">
        <p14:creationId xmlns:p14="http://schemas.microsoft.com/office/powerpoint/2010/main" val="1067107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23</a:t>
            </a:fld>
            <a:endParaRPr lang="en-US" altLang="en-US"/>
          </a:p>
        </p:txBody>
      </p:sp>
    </p:spTree>
    <p:extLst>
      <p:ext uri="{BB962C8B-B14F-4D97-AF65-F5344CB8AC3E}">
        <p14:creationId xmlns:p14="http://schemas.microsoft.com/office/powerpoint/2010/main" val="2986183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24</a:t>
            </a:fld>
            <a:endParaRPr lang="en-US" altLang="en-US"/>
          </a:p>
        </p:txBody>
      </p:sp>
    </p:spTree>
    <p:extLst>
      <p:ext uri="{BB962C8B-B14F-4D97-AF65-F5344CB8AC3E}">
        <p14:creationId xmlns:p14="http://schemas.microsoft.com/office/powerpoint/2010/main" val="3081465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25</a:t>
            </a:fld>
            <a:endParaRPr lang="en-US" altLang="en-US"/>
          </a:p>
        </p:txBody>
      </p:sp>
    </p:spTree>
    <p:extLst>
      <p:ext uri="{BB962C8B-B14F-4D97-AF65-F5344CB8AC3E}">
        <p14:creationId xmlns:p14="http://schemas.microsoft.com/office/powerpoint/2010/main" val="933429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26</a:t>
            </a:fld>
            <a:endParaRPr lang="en-US" altLang="en-US"/>
          </a:p>
        </p:txBody>
      </p:sp>
    </p:spTree>
    <p:extLst>
      <p:ext uri="{BB962C8B-B14F-4D97-AF65-F5344CB8AC3E}">
        <p14:creationId xmlns:p14="http://schemas.microsoft.com/office/powerpoint/2010/main" val="1624851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27</a:t>
            </a:fld>
            <a:endParaRPr lang="en-US" altLang="en-US"/>
          </a:p>
        </p:txBody>
      </p:sp>
    </p:spTree>
    <p:extLst>
      <p:ext uri="{BB962C8B-B14F-4D97-AF65-F5344CB8AC3E}">
        <p14:creationId xmlns:p14="http://schemas.microsoft.com/office/powerpoint/2010/main" val="1242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3</a:t>
            </a:fld>
            <a:endParaRPr lang="en-US" altLang="en-US"/>
          </a:p>
        </p:txBody>
      </p:sp>
    </p:spTree>
    <p:extLst>
      <p:ext uri="{BB962C8B-B14F-4D97-AF65-F5344CB8AC3E}">
        <p14:creationId xmlns:p14="http://schemas.microsoft.com/office/powerpoint/2010/main" val="90585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4</a:t>
            </a:fld>
            <a:endParaRPr lang="en-US" altLang="en-US"/>
          </a:p>
        </p:txBody>
      </p:sp>
    </p:spTree>
    <p:extLst>
      <p:ext uri="{BB962C8B-B14F-4D97-AF65-F5344CB8AC3E}">
        <p14:creationId xmlns:p14="http://schemas.microsoft.com/office/powerpoint/2010/main" val="109417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5</a:t>
            </a:fld>
            <a:endParaRPr lang="en-US" altLang="en-US"/>
          </a:p>
        </p:txBody>
      </p:sp>
    </p:spTree>
    <p:extLst>
      <p:ext uri="{BB962C8B-B14F-4D97-AF65-F5344CB8AC3E}">
        <p14:creationId xmlns:p14="http://schemas.microsoft.com/office/powerpoint/2010/main" val="365171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6</a:t>
            </a:fld>
            <a:endParaRPr lang="en-US" altLang="en-US"/>
          </a:p>
        </p:txBody>
      </p:sp>
    </p:spTree>
    <p:extLst>
      <p:ext uri="{BB962C8B-B14F-4D97-AF65-F5344CB8AC3E}">
        <p14:creationId xmlns:p14="http://schemas.microsoft.com/office/powerpoint/2010/main" val="331540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7</a:t>
            </a:fld>
            <a:endParaRPr lang="en-US" altLang="en-US"/>
          </a:p>
        </p:txBody>
      </p:sp>
    </p:spTree>
    <p:extLst>
      <p:ext uri="{BB962C8B-B14F-4D97-AF65-F5344CB8AC3E}">
        <p14:creationId xmlns:p14="http://schemas.microsoft.com/office/powerpoint/2010/main" val="300680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8</a:t>
            </a:fld>
            <a:endParaRPr lang="en-US" altLang="en-US"/>
          </a:p>
        </p:txBody>
      </p:sp>
    </p:spTree>
    <p:extLst>
      <p:ext uri="{BB962C8B-B14F-4D97-AF65-F5344CB8AC3E}">
        <p14:creationId xmlns:p14="http://schemas.microsoft.com/office/powerpoint/2010/main" val="293868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1280CE4C-E674-4CF1-9D7D-84D3A373AD68}" type="slidenum">
              <a:rPr lang="en-US" altLang="en-US" smtClean="0"/>
              <a:pPr>
                <a:defRPr/>
              </a:pPr>
              <a:t>9</a:t>
            </a:fld>
            <a:endParaRPr lang="en-US" altLang="en-US"/>
          </a:p>
        </p:txBody>
      </p:sp>
    </p:spTree>
    <p:extLst>
      <p:ext uri="{BB962C8B-B14F-4D97-AF65-F5344CB8AC3E}">
        <p14:creationId xmlns:p14="http://schemas.microsoft.com/office/powerpoint/2010/main" val="420767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D4A449-08D3-4285-979A-B334B945D8CA}" type="slidenum">
              <a:rPr lang="en-US" altLang="en-US"/>
              <a:pPr>
                <a:defRPr/>
              </a:pPr>
              <a:t>‹#›</a:t>
            </a:fld>
            <a:endParaRPr lang="en-US" altLang="en-US"/>
          </a:p>
        </p:txBody>
      </p:sp>
    </p:spTree>
    <p:extLst>
      <p:ext uri="{BB962C8B-B14F-4D97-AF65-F5344CB8AC3E}">
        <p14:creationId xmlns:p14="http://schemas.microsoft.com/office/powerpoint/2010/main" val="168837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C15AA-ABD5-440F-BA9F-2CA4BACD4C16}" type="slidenum">
              <a:rPr lang="en-US" altLang="en-US"/>
              <a:pPr>
                <a:defRPr/>
              </a:pPr>
              <a:t>‹#›</a:t>
            </a:fld>
            <a:endParaRPr lang="en-US" altLang="en-US"/>
          </a:p>
        </p:txBody>
      </p:sp>
    </p:spTree>
    <p:extLst>
      <p:ext uri="{BB962C8B-B14F-4D97-AF65-F5344CB8AC3E}">
        <p14:creationId xmlns:p14="http://schemas.microsoft.com/office/powerpoint/2010/main" val="260313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EF34E3-7E86-4B26-8690-401ECC680832}" type="slidenum">
              <a:rPr lang="en-US" altLang="en-US"/>
              <a:pPr>
                <a:defRPr/>
              </a:pPr>
              <a:t>‹#›</a:t>
            </a:fld>
            <a:endParaRPr lang="en-US" altLang="en-US"/>
          </a:p>
        </p:txBody>
      </p:sp>
    </p:spTree>
    <p:extLst>
      <p:ext uri="{BB962C8B-B14F-4D97-AF65-F5344CB8AC3E}">
        <p14:creationId xmlns:p14="http://schemas.microsoft.com/office/powerpoint/2010/main" val="182284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34D5C-40D2-4944-9608-2ADDA1D1DDC6}" type="slidenum">
              <a:rPr lang="en-US" altLang="en-US"/>
              <a:pPr>
                <a:defRPr/>
              </a:pPr>
              <a:t>‹#›</a:t>
            </a:fld>
            <a:endParaRPr lang="en-US" altLang="en-US"/>
          </a:p>
        </p:txBody>
      </p:sp>
    </p:spTree>
    <p:extLst>
      <p:ext uri="{BB962C8B-B14F-4D97-AF65-F5344CB8AC3E}">
        <p14:creationId xmlns:p14="http://schemas.microsoft.com/office/powerpoint/2010/main" val="243752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A713B5-F1B4-435B-87FD-0ADD1729DA16}" type="slidenum">
              <a:rPr lang="en-US" altLang="en-US"/>
              <a:pPr>
                <a:defRPr/>
              </a:pPr>
              <a:t>‹#›</a:t>
            </a:fld>
            <a:endParaRPr lang="en-US" altLang="en-US"/>
          </a:p>
        </p:txBody>
      </p:sp>
    </p:spTree>
    <p:extLst>
      <p:ext uri="{BB962C8B-B14F-4D97-AF65-F5344CB8AC3E}">
        <p14:creationId xmlns:p14="http://schemas.microsoft.com/office/powerpoint/2010/main" val="11491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FFF3DD-8151-40BC-820C-59D8EE0CAE15}" type="slidenum">
              <a:rPr lang="en-US" altLang="en-US"/>
              <a:pPr>
                <a:defRPr/>
              </a:pPr>
              <a:t>‹#›</a:t>
            </a:fld>
            <a:endParaRPr lang="en-US" altLang="en-US"/>
          </a:p>
        </p:txBody>
      </p:sp>
    </p:spTree>
    <p:extLst>
      <p:ext uri="{BB962C8B-B14F-4D97-AF65-F5344CB8AC3E}">
        <p14:creationId xmlns:p14="http://schemas.microsoft.com/office/powerpoint/2010/main" val="334210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38B30D-A335-47C5-8A2D-431E9A03ABA9}" type="slidenum">
              <a:rPr lang="en-US" altLang="en-US"/>
              <a:pPr>
                <a:defRPr/>
              </a:pPr>
              <a:t>‹#›</a:t>
            </a:fld>
            <a:endParaRPr lang="en-US" altLang="en-US"/>
          </a:p>
        </p:txBody>
      </p:sp>
    </p:spTree>
    <p:extLst>
      <p:ext uri="{BB962C8B-B14F-4D97-AF65-F5344CB8AC3E}">
        <p14:creationId xmlns:p14="http://schemas.microsoft.com/office/powerpoint/2010/main" val="63108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371E8C-6846-4C9F-BAA7-A49AB6DB9C34}" type="slidenum">
              <a:rPr lang="en-US" altLang="en-US"/>
              <a:pPr>
                <a:defRPr/>
              </a:pPr>
              <a:t>‹#›</a:t>
            </a:fld>
            <a:endParaRPr lang="en-US" altLang="en-US"/>
          </a:p>
        </p:txBody>
      </p:sp>
    </p:spTree>
    <p:extLst>
      <p:ext uri="{BB962C8B-B14F-4D97-AF65-F5344CB8AC3E}">
        <p14:creationId xmlns:p14="http://schemas.microsoft.com/office/powerpoint/2010/main" val="50282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9B008C-82F1-4382-9E08-D4627BD315AA}" type="slidenum">
              <a:rPr lang="en-US" altLang="en-US"/>
              <a:pPr>
                <a:defRPr/>
              </a:pPr>
              <a:t>‹#›</a:t>
            </a:fld>
            <a:endParaRPr lang="en-US" altLang="en-US"/>
          </a:p>
        </p:txBody>
      </p:sp>
    </p:spTree>
    <p:extLst>
      <p:ext uri="{BB962C8B-B14F-4D97-AF65-F5344CB8AC3E}">
        <p14:creationId xmlns:p14="http://schemas.microsoft.com/office/powerpoint/2010/main" val="333484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3FD33-AC68-4498-8D87-77B6CB8E94B7}" type="slidenum">
              <a:rPr lang="en-US" altLang="en-US"/>
              <a:pPr>
                <a:defRPr/>
              </a:pPr>
              <a:t>‹#›</a:t>
            </a:fld>
            <a:endParaRPr lang="en-US" altLang="en-US"/>
          </a:p>
        </p:txBody>
      </p:sp>
    </p:spTree>
    <p:extLst>
      <p:ext uri="{BB962C8B-B14F-4D97-AF65-F5344CB8AC3E}">
        <p14:creationId xmlns:p14="http://schemas.microsoft.com/office/powerpoint/2010/main" val="255588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07E19A-F55E-43DE-88B1-25E5C9B23391}" type="slidenum">
              <a:rPr lang="en-US" altLang="en-US"/>
              <a:pPr>
                <a:defRPr/>
              </a:pPr>
              <a:t>‹#›</a:t>
            </a:fld>
            <a:endParaRPr lang="en-US" altLang="en-US"/>
          </a:p>
        </p:txBody>
      </p:sp>
    </p:spTree>
    <p:extLst>
      <p:ext uri="{BB962C8B-B14F-4D97-AF65-F5344CB8AC3E}">
        <p14:creationId xmlns:p14="http://schemas.microsoft.com/office/powerpoint/2010/main" val="77168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23C79C9-E312-49C6-A74A-242B01E3D9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jschaus@jenniferschaus.com" TargetMode="External"/><Relationship Id="rId7"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amadeolaw.com/" TargetMode="External"/><Relationship Id="rId5" Type="http://schemas.openxmlformats.org/officeDocument/2006/relationships/hyperlink" Target="mailto:mamadeo@" TargetMode="External"/><Relationship Id="rId4" Type="http://schemas.openxmlformats.org/officeDocument/2006/relationships/hyperlink" Target="http://www.jenniferschaus.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amadeolaw.com/index.php/firm-resources/webina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enniferschaus.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br>
              <a:rPr lang="en-US" altLang="en-US" sz="1600" b="1" dirty="0">
                <a:solidFill>
                  <a:srgbClr val="2C7799"/>
                </a:solidFill>
              </a:rPr>
            </a:br>
            <a:r>
              <a:rPr lang="en-US" altLang="en-US" sz="1600" b="1" dirty="0">
                <a:solidFill>
                  <a:srgbClr val="2C7799"/>
                </a:solidFill>
              </a:rPr>
              <a:t>Rule Changes · Unique Opportunities · Marketing Tips</a:t>
            </a:r>
            <a:br>
              <a:rPr lang="en-US" altLang="en-US" sz="1600" b="1" dirty="0">
                <a:solidFill>
                  <a:srgbClr val="2C7799"/>
                </a:solidFill>
              </a:rPr>
            </a:br>
            <a:endParaRPr lang="en-US" altLang="en-US" sz="1600" b="1" dirty="0">
              <a:solidFill>
                <a:srgbClr val="2C7799"/>
              </a:solidFill>
            </a:endParaRPr>
          </a:p>
          <a:p>
            <a:pPr algn="ctr" eaLnBrk="1" hangingPunct="1">
              <a:buFontTx/>
              <a:buNone/>
            </a:pPr>
            <a:r>
              <a:rPr lang="en-US" altLang="en-US" sz="1600" b="1" dirty="0">
                <a:solidFill>
                  <a:srgbClr val="2C7799"/>
                </a:solidFill>
              </a:rPr>
              <a:t>March 10, 2017</a:t>
            </a:r>
            <a:br>
              <a:rPr lang="en-US" altLang="en-US" sz="1600" b="1" dirty="0">
                <a:solidFill>
                  <a:srgbClr val="2C7799"/>
                </a:solidFill>
              </a:rPr>
            </a:br>
            <a:endParaRPr lang="en-US" altLang="en-US" sz="1600" b="1" dirty="0">
              <a:solidFill>
                <a:srgbClr val="2C7799"/>
              </a:solidFill>
            </a:endParaRPr>
          </a:p>
          <a:p>
            <a:pPr algn="ctr" eaLnBrk="1" hangingPunct="1">
              <a:buFontTx/>
              <a:buNone/>
            </a:pPr>
            <a:endParaRPr lang="en-US" altLang="en-US" sz="1600" b="1" dirty="0">
              <a:solidFill>
                <a:srgbClr val="2C7799"/>
              </a:solidFill>
            </a:endParaRPr>
          </a:p>
          <a:p>
            <a:pPr algn="ctr" eaLnBrk="1" hangingPunct="1">
              <a:buFontTx/>
              <a:buNone/>
            </a:pPr>
            <a:r>
              <a:rPr lang="en-US" altLang="en-US" sz="1600" b="1" dirty="0">
                <a:solidFill>
                  <a:srgbClr val="3A949F"/>
                </a:solidFill>
              </a:rPr>
              <a:t>Presented By</a:t>
            </a:r>
          </a:p>
          <a:p>
            <a:pPr algn="ctr" eaLnBrk="1" hangingPunct="1">
              <a:buFontTx/>
              <a:buNone/>
            </a:pPr>
            <a:r>
              <a:rPr lang="en-US" altLang="en-US" sz="1600" b="1" dirty="0">
                <a:solidFill>
                  <a:srgbClr val="3A949F"/>
                </a:solidFill>
              </a:rPr>
              <a:t>Mark A. Amadeo</a:t>
            </a:r>
          </a:p>
          <a:p>
            <a:pPr algn="ctr" eaLnBrk="1" hangingPunct="1">
              <a:buFontTx/>
              <a:buNone/>
            </a:pPr>
            <a:r>
              <a:rPr lang="en-US" altLang="en-US" sz="1600" b="1" dirty="0">
                <a:solidFill>
                  <a:srgbClr val="3A949F"/>
                </a:solidFill>
              </a:rPr>
              <a:t>Jennifer Schaus</a:t>
            </a:r>
          </a:p>
          <a:p>
            <a:pPr algn="ctr" eaLnBrk="1" hangingPunct="1">
              <a:buFontTx/>
              <a:buNone/>
            </a:pPr>
            <a:endParaRPr lang="en-US" altLang="en-US" b="1" dirty="0">
              <a:solidFill>
                <a:srgbClr val="800000"/>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Expanded Opportunities</a:t>
            </a:r>
          </a:p>
          <a:p>
            <a:pPr algn="ctr" eaLnBrk="1" hangingPunct="1">
              <a:buNone/>
            </a:pPr>
            <a:br>
              <a:rPr lang="en-US" altLang="en-US" sz="2000" b="1" dirty="0">
                <a:solidFill>
                  <a:srgbClr val="2C7799"/>
                </a:solidFill>
                <a:latin typeface="Bookman Old Style" panose="02050604050505020204" pitchFamily="18" charset="0"/>
              </a:rPr>
            </a:br>
            <a:r>
              <a:rPr lang="en-US" altLang="en-US" sz="2000" b="1" dirty="0">
                <a:solidFill>
                  <a:srgbClr val="2C7799"/>
                </a:solidFill>
                <a:latin typeface="Bookman Old Style" panose="02050604050505020204" pitchFamily="18" charset="0"/>
              </a:rPr>
              <a:t>Small Biz Contracts For JV’s Over Size Standard</a:t>
            </a:r>
          </a:p>
          <a:p>
            <a:pPr algn="ctr" eaLnBrk="1" hangingPunct="1">
              <a:buNone/>
            </a:pPr>
            <a:r>
              <a:rPr lang="en-US" altLang="en-US" sz="2000" b="1" dirty="0">
                <a:solidFill>
                  <a:srgbClr val="2C7799"/>
                </a:solidFill>
                <a:latin typeface="Bookman Old Style" panose="02050604050505020204" pitchFamily="18" charset="0"/>
              </a:rPr>
              <a:t>(Small Biz, 8(a), WOSB, SDVOSB &amp; </a:t>
            </a:r>
            <a:r>
              <a:rPr lang="en-US" altLang="en-US" sz="2000" b="1" dirty="0" err="1">
                <a:solidFill>
                  <a:srgbClr val="2C7799"/>
                </a:solidFill>
                <a:latin typeface="Bookman Old Style" panose="02050604050505020204" pitchFamily="18" charset="0"/>
              </a:rPr>
              <a:t>HUBZone</a:t>
            </a:r>
            <a:r>
              <a:rPr lang="en-US" altLang="en-US" sz="2000" b="1" dirty="0">
                <a:solidFill>
                  <a:srgbClr val="2C7799"/>
                </a:solidFill>
                <a:latin typeface="Bookman Old Style" panose="02050604050505020204" pitchFamily="18" charset="0"/>
              </a:rPr>
              <a:t> Set-Asides)</a:t>
            </a:r>
            <a:br>
              <a:rPr lang="en-US" altLang="en-US" sz="2000" b="1" dirty="0">
                <a:solidFill>
                  <a:srgbClr val="2C7799"/>
                </a:solidFill>
                <a:latin typeface="Bookman Old Style" panose="02050604050505020204" pitchFamily="18" charset="0"/>
              </a:rPr>
            </a:br>
            <a:endParaRPr lang="en-US" altLang="en-US" sz="11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JV’s that exceed size standard</a:t>
            </a:r>
          </a:p>
          <a:p>
            <a:pPr marL="1828800" eaLnBrk="1" hangingPunct="1"/>
            <a:r>
              <a:rPr lang="en-US" altLang="en-US" sz="2000" b="1" dirty="0">
                <a:solidFill>
                  <a:srgbClr val="2C7799"/>
                </a:solidFill>
                <a:latin typeface="Bookman Old Style" panose="02050604050505020204" pitchFamily="18" charset="0"/>
              </a:rPr>
              <a:t>Affiliation Exception for Certain JV’s</a:t>
            </a:r>
          </a:p>
          <a:p>
            <a:pPr marL="2228850" lvl="1" eaLnBrk="1" hangingPunct="1"/>
            <a:r>
              <a:rPr lang="en-US" altLang="en-US" sz="1600" b="1" dirty="0">
                <a:solidFill>
                  <a:srgbClr val="2C7799"/>
                </a:solidFill>
                <a:latin typeface="Bookman Old Style" panose="02050604050505020204" pitchFamily="18" charset="0"/>
              </a:rPr>
              <a:t>Small businesses Only JV’s</a:t>
            </a:r>
          </a:p>
          <a:p>
            <a:pPr marL="2228850" lvl="1" eaLnBrk="1" hangingPunct="1"/>
            <a:r>
              <a:rPr lang="en-US" altLang="en-US" sz="1600" b="1" dirty="0">
                <a:solidFill>
                  <a:srgbClr val="2C7799"/>
                </a:solidFill>
                <a:latin typeface="Bookman Old Style" panose="02050604050505020204" pitchFamily="18" charset="0"/>
              </a:rPr>
              <a:t>8(a) Mentor-Protégés JV’s</a:t>
            </a:r>
          </a:p>
          <a:p>
            <a:pPr marL="2228850" lvl="1" eaLnBrk="1" hangingPunct="1"/>
            <a:r>
              <a:rPr lang="en-US" altLang="en-US" sz="1600" b="1" dirty="0">
                <a:solidFill>
                  <a:srgbClr val="2C7799"/>
                </a:solidFill>
                <a:latin typeface="Bookman Old Style" panose="02050604050505020204" pitchFamily="18" charset="0"/>
              </a:rPr>
              <a:t>“All Small” Mentor-Protégés JV’s</a:t>
            </a: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90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Expanded Opportunities</a:t>
            </a:r>
          </a:p>
          <a:p>
            <a:pPr algn="ctr" eaLnBrk="1" hangingPunct="1">
              <a:buNone/>
            </a:pPr>
            <a:br>
              <a:rPr lang="en-US" altLang="en-US" sz="2000" b="1" dirty="0">
                <a:solidFill>
                  <a:srgbClr val="2C7799"/>
                </a:solidFill>
                <a:latin typeface="Bookman Old Style" panose="02050604050505020204" pitchFamily="18" charset="0"/>
              </a:rPr>
            </a:br>
            <a:r>
              <a:rPr lang="en-US" altLang="en-US" sz="2000" b="1" dirty="0">
                <a:solidFill>
                  <a:srgbClr val="2C7799"/>
                </a:solidFill>
                <a:latin typeface="Bookman Old Style" panose="02050604050505020204" pitchFamily="18" charset="0"/>
              </a:rPr>
              <a:t>Affiliation Exception for Certain JV’s</a:t>
            </a:r>
          </a:p>
          <a:p>
            <a:pPr algn="ctr" eaLnBrk="1" hangingPunct="1">
              <a:buNone/>
            </a:pPr>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JV must do business in its name</a:t>
            </a:r>
          </a:p>
          <a:p>
            <a:pPr marL="1828800" eaLnBrk="1" hangingPunct="1"/>
            <a:r>
              <a:rPr lang="en-US" altLang="en-US" sz="2000" b="1" dirty="0">
                <a:solidFill>
                  <a:srgbClr val="2C7799"/>
                </a:solidFill>
                <a:latin typeface="Bookman Old Style" panose="02050604050505020204" pitchFamily="18" charset="0"/>
              </a:rPr>
              <a:t>JVA must be in writing</a:t>
            </a:r>
          </a:p>
          <a:p>
            <a:pPr marL="1828800" eaLnBrk="1" hangingPunct="1"/>
            <a:r>
              <a:rPr lang="en-US" altLang="en-US" sz="2000" b="1" dirty="0">
                <a:solidFill>
                  <a:srgbClr val="2C7799"/>
                </a:solidFill>
                <a:latin typeface="Bookman Old Style" panose="02050604050505020204" pitchFamily="18" charset="0"/>
              </a:rPr>
              <a:t>If separate legal entity – unpopulated except for admin purposes</a:t>
            </a:r>
          </a:p>
          <a:p>
            <a:pPr marL="1828800" eaLnBrk="1" hangingPunct="1"/>
            <a:r>
              <a:rPr lang="en-US" altLang="en-US" sz="2000" b="1" dirty="0">
                <a:solidFill>
                  <a:srgbClr val="2C7799"/>
                </a:solidFill>
                <a:latin typeface="Bookman Old Style" panose="02050604050505020204" pitchFamily="18" charset="0"/>
              </a:rPr>
              <a:t>Limit 3 awards over a two-year period</a:t>
            </a: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00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Expanded Opportunities</a:t>
            </a:r>
          </a:p>
          <a:p>
            <a:pPr algn="ctr" eaLnBrk="1" hangingPunct="1">
              <a:buNone/>
            </a:pPr>
            <a:r>
              <a:rPr lang="en-US" altLang="en-US" sz="2000" b="1" dirty="0">
                <a:solidFill>
                  <a:srgbClr val="2C7799"/>
                </a:solidFill>
                <a:latin typeface="Bookman Old Style" panose="02050604050505020204" pitchFamily="18" charset="0"/>
              </a:rPr>
              <a:t>Socio-Economic Set-aside Contracts</a:t>
            </a:r>
          </a:p>
          <a:p>
            <a:pPr algn="ctr" eaLnBrk="1" hangingPunct="1">
              <a:buNone/>
            </a:pPr>
            <a:r>
              <a:rPr lang="en-US" altLang="en-US" sz="2000" b="1" dirty="0">
                <a:solidFill>
                  <a:srgbClr val="2C7799"/>
                </a:solidFill>
                <a:latin typeface="Bookman Old Style" panose="02050604050505020204" pitchFamily="18" charset="0"/>
              </a:rPr>
              <a:t>(8(a), WOSB, SDVOSB &amp; </a:t>
            </a:r>
            <a:r>
              <a:rPr lang="en-US" altLang="en-US" sz="2000" b="1" dirty="0" err="1">
                <a:solidFill>
                  <a:srgbClr val="2C7799"/>
                </a:solidFill>
                <a:latin typeface="Bookman Old Style" panose="02050604050505020204" pitchFamily="18" charset="0"/>
              </a:rPr>
              <a:t>HUBZone</a:t>
            </a:r>
            <a:r>
              <a:rPr lang="en-US" altLang="en-US" sz="2000" b="1" dirty="0">
                <a:solidFill>
                  <a:srgbClr val="2C7799"/>
                </a:solidFill>
                <a:latin typeface="Bookman Old Style" panose="02050604050505020204" pitchFamily="18" charset="0"/>
              </a:rPr>
              <a:t> Set-Asides)</a:t>
            </a:r>
          </a:p>
          <a:p>
            <a:pPr algn="ctr" eaLnBrk="1" hangingPunct="1">
              <a:buNone/>
            </a:pPr>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Qualifying </a:t>
            </a:r>
            <a:r>
              <a:rPr lang="en-US" altLang="en-US" sz="2000" b="1" dirty="0" err="1">
                <a:solidFill>
                  <a:srgbClr val="2C7799"/>
                </a:solidFill>
                <a:latin typeface="Bookman Old Style" panose="02050604050505020204" pitchFamily="18" charset="0"/>
              </a:rPr>
              <a:t>Venturer</a:t>
            </a:r>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Small or JV eligible for affiliation exception</a:t>
            </a:r>
          </a:p>
          <a:p>
            <a:pPr marL="1828800" eaLnBrk="1" hangingPunct="1"/>
            <a:r>
              <a:rPr lang="en-US" altLang="en-US" sz="2000" b="1" dirty="0">
                <a:solidFill>
                  <a:srgbClr val="2C7799"/>
                </a:solidFill>
                <a:latin typeface="Bookman Old Style" panose="02050604050505020204" pitchFamily="18" charset="0"/>
              </a:rPr>
              <a:t>JVA 12 Requirements </a:t>
            </a:r>
          </a:p>
          <a:p>
            <a:pPr marL="1828800" eaLnBrk="1" hangingPunct="1"/>
            <a:r>
              <a:rPr lang="en-US" altLang="en-US" sz="2000" b="1" dirty="0">
                <a:solidFill>
                  <a:srgbClr val="2C7799"/>
                </a:solidFill>
                <a:latin typeface="Bookman Old Style" panose="02050604050505020204" pitchFamily="18" charset="0"/>
              </a:rPr>
              <a:t>Performance of Work Requirements</a:t>
            </a: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99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Expanded Opportunities</a:t>
            </a:r>
          </a:p>
          <a:p>
            <a:pPr algn="ctr" eaLnBrk="1" hangingPunct="1">
              <a:buNone/>
            </a:pPr>
            <a:r>
              <a:rPr lang="en-US" altLang="en-US" sz="2000" b="1" dirty="0">
                <a:solidFill>
                  <a:srgbClr val="2C7799"/>
                </a:solidFill>
                <a:latin typeface="Bookman Old Style" panose="02050604050505020204" pitchFamily="18" charset="0"/>
              </a:rPr>
              <a:t>Large Business Participation</a:t>
            </a:r>
          </a:p>
          <a:p>
            <a:pPr algn="ctr" eaLnBrk="1" hangingPunct="1">
              <a:buNone/>
            </a:pPr>
            <a:r>
              <a:rPr lang="en-US" altLang="en-US" sz="2000" b="1" dirty="0">
                <a:solidFill>
                  <a:srgbClr val="2C7799"/>
                </a:solidFill>
                <a:latin typeface="Bookman Old Style" panose="02050604050505020204" pitchFamily="18" charset="0"/>
              </a:rPr>
              <a:t>(Small Biz, 8(a), WOSB, SDVOSB &amp; </a:t>
            </a:r>
            <a:r>
              <a:rPr lang="en-US" altLang="en-US" sz="2000" b="1" dirty="0" err="1">
                <a:solidFill>
                  <a:srgbClr val="2C7799"/>
                </a:solidFill>
                <a:latin typeface="Bookman Old Style" panose="02050604050505020204" pitchFamily="18" charset="0"/>
              </a:rPr>
              <a:t>HUBZone</a:t>
            </a:r>
            <a:r>
              <a:rPr lang="en-US" altLang="en-US" sz="2000" b="1" dirty="0">
                <a:solidFill>
                  <a:srgbClr val="2C7799"/>
                </a:solidFill>
                <a:latin typeface="Bookman Old Style" panose="02050604050505020204" pitchFamily="18" charset="0"/>
              </a:rPr>
              <a:t> Set-Asides)</a:t>
            </a:r>
          </a:p>
          <a:p>
            <a:pPr algn="ctr" eaLnBrk="1" hangingPunct="1">
              <a:buNone/>
            </a:pPr>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Mentor-Protégé Program (8(a) or All Small)</a:t>
            </a:r>
          </a:p>
          <a:p>
            <a:pPr marL="1828800" eaLnBrk="1" hangingPunct="1"/>
            <a:r>
              <a:rPr lang="en-US" altLang="en-US" sz="2000" b="1" dirty="0">
                <a:solidFill>
                  <a:srgbClr val="2C7799"/>
                </a:solidFill>
                <a:latin typeface="Bookman Old Style" panose="02050604050505020204" pitchFamily="18" charset="0"/>
              </a:rPr>
              <a:t>Affiliation Exception Applies</a:t>
            </a:r>
          </a:p>
          <a:p>
            <a:pPr marL="1828800" eaLnBrk="1" hangingPunct="1"/>
            <a:r>
              <a:rPr lang="en-US" altLang="en-US" sz="2000" b="1" dirty="0">
                <a:solidFill>
                  <a:srgbClr val="2C7799"/>
                </a:solidFill>
                <a:latin typeface="Bookman Old Style" panose="02050604050505020204" pitchFamily="18" charset="0"/>
              </a:rPr>
              <a:t>JVA 12 Requirements</a:t>
            </a:r>
          </a:p>
          <a:p>
            <a:pPr marL="1828800" eaLnBrk="1" hangingPunct="1"/>
            <a:r>
              <a:rPr lang="en-US" altLang="en-US" sz="2000" b="1" dirty="0">
                <a:solidFill>
                  <a:srgbClr val="2C7799"/>
                </a:solidFill>
                <a:latin typeface="Bookman Old Style" panose="02050604050505020204" pitchFamily="18" charset="0"/>
              </a:rPr>
              <a:t>Performance of Work Requirements</a:t>
            </a: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28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Expanded Opportunities</a:t>
            </a:r>
          </a:p>
          <a:p>
            <a:pPr algn="ctr" eaLnBrk="1" hangingPunct="1">
              <a:buNone/>
            </a:pPr>
            <a:r>
              <a:rPr lang="en-US" altLang="en-US" sz="2000" b="1" dirty="0">
                <a:solidFill>
                  <a:srgbClr val="2C7799"/>
                </a:solidFill>
                <a:latin typeface="Bookman Old Style" panose="02050604050505020204" pitchFamily="18" charset="0"/>
              </a:rPr>
              <a:t>Large Business Participation</a:t>
            </a:r>
          </a:p>
          <a:p>
            <a:pPr algn="ctr" eaLnBrk="1" hangingPunct="1">
              <a:buNone/>
            </a:pPr>
            <a:endParaRPr lang="en-US" altLang="en-US" sz="2400" b="1" dirty="0">
              <a:solidFill>
                <a:srgbClr val="2C7799"/>
              </a:solidFill>
              <a:latin typeface="Bookman Old Style" panose="02050604050505020204" pitchFamily="18" charset="0"/>
            </a:endParaRPr>
          </a:p>
          <a:p>
            <a:pPr algn="ctr" eaLnBrk="1" hangingPunct="1">
              <a:buNone/>
            </a:pPr>
            <a:r>
              <a:rPr lang="en-US" altLang="en-US" sz="2400" b="1" dirty="0">
                <a:solidFill>
                  <a:srgbClr val="2C7799"/>
                </a:solidFill>
                <a:latin typeface="Bookman Old Style" panose="02050604050505020204" pitchFamily="18" charset="0"/>
              </a:rPr>
              <a:t>“All Small” Mentor-Protégé JV’s</a:t>
            </a:r>
          </a:p>
          <a:p>
            <a:pPr marL="1828800" eaLnBrk="1" hangingPunct="1"/>
            <a:r>
              <a:rPr lang="en-US" altLang="en-US" sz="2000" b="1" dirty="0">
                <a:solidFill>
                  <a:srgbClr val="2C7799"/>
                </a:solidFill>
                <a:latin typeface="Bookman Old Style" panose="02050604050505020204" pitchFamily="18" charset="0"/>
              </a:rPr>
              <a:t>Modelled After 8(a) Mentor-Protégé Program</a:t>
            </a:r>
          </a:p>
          <a:p>
            <a:pPr marL="1828800" eaLnBrk="1" hangingPunct="1"/>
            <a:r>
              <a:rPr lang="en-US" altLang="en-US" sz="2000" b="1" dirty="0">
                <a:solidFill>
                  <a:srgbClr val="2C7799"/>
                </a:solidFill>
                <a:latin typeface="Bookman Old Style" panose="02050604050505020204" pitchFamily="18" charset="0"/>
              </a:rPr>
              <a:t>Opportunity To Work With Large Businesses</a:t>
            </a:r>
          </a:p>
          <a:p>
            <a:pPr marL="1828800" eaLnBrk="1" hangingPunct="1"/>
            <a:r>
              <a:rPr lang="en-US" altLang="en-US" sz="2000" b="1" dirty="0">
                <a:solidFill>
                  <a:srgbClr val="2C7799"/>
                </a:solidFill>
                <a:latin typeface="Bookman Old Style" panose="02050604050505020204" pitchFamily="18" charset="0"/>
              </a:rPr>
              <a:t>Small </a:t>
            </a:r>
            <a:r>
              <a:rPr lang="en-US" altLang="en-US" sz="2000" b="1">
                <a:solidFill>
                  <a:srgbClr val="2C7799"/>
                </a:solidFill>
                <a:latin typeface="Bookman Old Style" panose="02050604050505020204" pitchFamily="18" charset="0"/>
              </a:rPr>
              <a:t>Biz, WOSB</a:t>
            </a:r>
            <a:r>
              <a:rPr lang="en-US" altLang="en-US" sz="2000" b="1" dirty="0">
                <a:solidFill>
                  <a:srgbClr val="2C7799"/>
                </a:solidFill>
                <a:latin typeface="Bookman Old Style" panose="02050604050505020204" pitchFamily="18" charset="0"/>
              </a:rPr>
              <a:t>, SDVOSB &amp; </a:t>
            </a:r>
            <a:r>
              <a:rPr lang="en-US" altLang="en-US" sz="2000" b="1" dirty="0" err="1">
                <a:solidFill>
                  <a:srgbClr val="2C7799"/>
                </a:solidFill>
                <a:latin typeface="Bookman Old Style" panose="02050604050505020204" pitchFamily="18" charset="0"/>
              </a:rPr>
              <a:t>HUBZone</a:t>
            </a:r>
            <a:r>
              <a:rPr lang="en-US" altLang="en-US" sz="2000" b="1" dirty="0">
                <a:solidFill>
                  <a:srgbClr val="2C7799"/>
                </a:solidFill>
                <a:latin typeface="Bookman Old Style" panose="02050604050505020204" pitchFamily="18" charset="0"/>
              </a:rPr>
              <a:t> Set-Asides</a:t>
            </a:r>
            <a:endParaRPr lang="en-US" altLang="en-US" sz="1600" b="1" dirty="0">
              <a:solidFill>
                <a:srgbClr val="2C7799"/>
              </a:solidFill>
              <a:latin typeface="Bookman Old Style" panose="02050604050505020204" pitchFamily="18" charset="0"/>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91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JVA 12 Requirements</a:t>
            </a:r>
          </a:p>
          <a:p>
            <a:pPr marL="1828800" eaLnBrk="1" hangingPunct="1"/>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Managing </a:t>
            </a:r>
            <a:r>
              <a:rPr lang="en-US" altLang="en-US" sz="2000" b="1" dirty="0" err="1">
                <a:solidFill>
                  <a:srgbClr val="2C7799"/>
                </a:solidFill>
                <a:latin typeface="Bookman Old Style" panose="02050604050505020204" pitchFamily="18" charset="0"/>
              </a:rPr>
              <a:t>Venturer</a:t>
            </a:r>
            <a:endParaRPr lang="en-US" altLang="en-US" sz="1600" b="1" dirty="0">
              <a:solidFill>
                <a:srgbClr val="2C7799"/>
              </a:solidFill>
              <a:latin typeface="Bookman Old Style" panose="02050604050505020204" pitchFamily="18" charset="0"/>
            </a:endParaRPr>
          </a:p>
          <a:p>
            <a:pPr marL="2228850" lvl="1" eaLnBrk="1" hangingPunct="1"/>
            <a:r>
              <a:rPr lang="en-US" altLang="en-US" sz="1600" b="1" dirty="0">
                <a:solidFill>
                  <a:srgbClr val="2C7799"/>
                </a:solidFill>
                <a:latin typeface="Bookman Old Style" panose="02050604050505020204" pitchFamily="18" charset="0"/>
              </a:rPr>
              <a:t>Protégé or qualifying party managing venture</a:t>
            </a:r>
          </a:p>
          <a:p>
            <a:pPr marL="2228850" lvl="1" eaLnBrk="1" hangingPunct="1"/>
            <a:r>
              <a:rPr lang="en-US" altLang="en-US" sz="1600" b="1" dirty="0">
                <a:solidFill>
                  <a:srgbClr val="2C7799"/>
                </a:solidFill>
                <a:latin typeface="Bookman Old Style" panose="02050604050505020204" pitchFamily="18" charset="0"/>
              </a:rPr>
              <a:t>De Facto</a:t>
            </a:r>
          </a:p>
          <a:p>
            <a:pPr marL="2228850" lvl="1" eaLnBrk="1" hangingPunct="1"/>
            <a:r>
              <a:rPr lang="en-US" altLang="en-US" sz="1600" b="1" dirty="0">
                <a:solidFill>
                  <a:srgbClr val="2C7799"/>
                </a:solidFill>
                <a:latin typeface="Bookman Old Style" panose="02050604050505020204" pitchFamily="18" charset="0"/>
              </a:rPr>
              <a:t>Control: no supermajority rules (</a:t>
            </a:r>
            <a:r>
              <a:rPr lang="en-US" altLang="en-US" sz="1600" b="1" i="1" dirty="0">
                <a:solidFill>
                  <a:srgbClr val="2C7799"/>
                </a:solidFill>
                <a:latin typeface="Bookman Old Style" panose="02050604050505020204" pitchFamily="18" charset="0"/>
              </a:rPr>
              <a:t>SOF Associates JV</a:t>
            </a:r>
            <a:r>
              <a:rPr lang="en-US" altLang="en-US" sz="1600" b="1" dirty="0">
                <a:solidFill>
                  <a:srgbClr val="2C7799"/>
                </a:solidFill>
                <a:latin typeface="Bookman Old Style" panose="02050604050505020204" pitchFamily="18" charset="0"/>
              </a:rPr>
              <a:t>)</a:t>
            </a:r>
          </a:p>
          <a:p>
            <a:pPr marL="1828800" eaLnBrk="1" hangingPunct="1"/>
            <a:r>
              <a:rPr lang="en-US" altLang="en-US" sz="2000" b="1" dirty="0">
                <a:solidFill>
                  <a:srgbClr val="2C7799"/>
                </a:solidFill>
                <a:latin typeface="Bookman Old Style" panose="02050604050505020204" pitchFamily="18" charset="0"/>
              </a:rPr>
              <a:t>Managing </a:t>
            </a:r>
            <a:r>
              <a:rPr lang="en-US" altLang="en-US" sz="2000" b="1" dirty="0" err="1">
                <a:solidFill>
                  <a:srgbClr val="2C7799"/>
                </a:solidFill>
                <a:latin typeface="Bookman Old Style" panose="02050604050505020204" pitchFamily="18" charset="0"/>
              </a:rPr>
              <a:t>Venturer</a:t>
            </a:r>
            <a:r>
              <a:rPr lang="en-US" altLang="en-US" sz="2000" b="1" dirty="0">
                <a:solidFill>
                  <a:srgbClr val="2C7799"/>
                </a:solidFill>
                <a:latin typeface="Bookman Old Style" panose="02050604050505020204" pitchFamily="18" charset="0"/>
              </a:rPr>
              <a:t> Employee-Project Manager</a:t>
            </a:r>
          </a:p>
          <a:p>
            <a:pPr marL="2228850" lvl="1" eaLnBrk="1" hangingPunct="1"/>
            <a:r>
              <a:rPr lang="en-US" altLang="en-US" sz="1600" b="1" dirty="0">
                <a:solidFill>
                  <a:srgbClr val="2C7799"/>
                </a:solidFill>
                <a:latin typeface="Bookman Old Style" panose="02050604050505020204" pitchFamily="18" charset="0"/>
              </a:rPr>
              <a:t>Must identify employee by name (</a:t>
            </a:r>
            <a:r>
              <a:rPr lang="en-US" altLang="en-US" sz="1600" b="1" i="1" dirty="0">
                <a:solidFill>
                  <a:srgbClr val="2C7799"/>
                </a:solidFill>
                <a:latin typeface="Bookman Old Style" panose="02050604050505020204" pitchFamily="18" charset="0"/>
              </a:rPr>
              <a:t>Hana JV</a:t>
            </a:r>
            <a:r>
              <a:rPr lang="en-US" altLang="en-US" sz="1600" b="1" dirty="0">
                <a:solidFill>
                  <a:srgbClr val="2C7799"/>
                </a:solidFill>
                <a:latin typeface="Bookman Old Style" panose="02050604050505020204" pitchFamily="18" charset="0"/>
              </a:rPr>
              <a:t>)</a:t>
            </a:r>
          </a:p>
          <a:p>
            <a:pPr marL="1828800" eaLnBrk="1" hangingPunct="1"/>
            <a:r>
              <a:rPr lang="en-US" altLang="en-US" sz="2000" b="1" dirty="0">
                <a:solidFill>
                  <a:srgbClr val="2C7799"/>
                </a:solidFill>
                <a:latin typeface="Bookman Old Style" panose="02050604050505020204" pitchFamily="18" charset="0"/>
              </a:rPr>
              <a:t>51% Ownership of Separate Legal Entity</a:t>
            </a: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51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None/>
            </a:pPr>
            <a:r>
              <a:rPr lang="en-US" altLang="en-US" sz="2400" b="1" dirty="0">
                <a:solidFill>
                  <a:srgbClr val="2C7799"/>
                </a:solidFill>
                <a:latin typeface="Bookman Old Style" panose="02050604050505020204" pitchFamily="18" charset="0"/>
              </a:rPr>
              <a:t>Transactional Nature</a:t>
            </a:r>
          </a:p>
          <a:p>
            <a:pPr marL="0" indent="0" eaLnBrk="1" hangingPunct="1">
              <a:buNone/>
            </a:pPr>
            <a:r>
              <a:rPr lang="en-US" sz="1200" dirty="0">
                <a:solidFill>
                  <a:srgbClr val="2C7799"/>
                </a:solidFill>
              </a:rPr>
              <a:t>	A joint venture for size determination purposes is an association of persons or concerns with interests in 	any degree or proportion by way of contract, express or implied, consorting to engage in and carry out </a:t>
            </a:r>
            <a:r>
              <a:rPr lang="en-US" sz="1200" b="1" i="1" dirty="0">
                <a:solidFill>
                  <a:srgbClr val="2C7799"/>
                </a:solidFill>
              </a:rPr>
              <a:t>a 	single specific business venture</a:t>
            </a:r>
            <a:r>
              <a:rPr lang="en-US" sz="1200" dirty="0">
                <a:solidFill>
                  <a:srgbClr val="2C7799"/>
                </a:solidFill>
              </a:rPr>
              <a:t> for joint profit, for which purpose they combine their efforts, property, 	money, skill, or knowledge, but </a:t>
            </a:r>
            <a:r>
              <a:rPr lang="en-US" sz="1200" b="1" i="1" dirty="0">
                <a:solidFill>
                  <a:srgbClr val="2C7799"/>
                </a:solidFill>
              </a:rPr>
              <a:t>not on a continuing or permanent basis</a:t>
            </a:r>
            <a:r>
              <a:rPr lang="en-US" sz="1200" dirty="0">
                <a:solidFill>
                  <a:srgbClr val="2C7799"/>
                </a:solidFill>
              </a:rPr>
              <a:t> for conducting business 	generally.  FAR 19.101(7)(</a:t>
            </a:r>
            <a:r>
              <a:rPr lang="en-US" sz="1200" dirty="0" err="1">
                <a:solidFill>
                  <a:srgbClr val="2C7799"/>
                </a:solidFill>
              </a:rPr>
              <a:t>i</a:t>
            </a:r>
            <a:r>
              <a:rPr lang="en-US" sz="1200" dirty="0">
                <a:solidFill>
                  <a:srgbClr val="2C7799"/>
                </a:solidFill>
              </a:rPr>
              <a:t>).</a:t>
            </a:r>
          </a:p>
          <a:p>
            <a:pPr marL="0" indent="0" eaLnBrk="1" hangingPunct="1">
              <a:buNone/>
            </a:pPr>
            <a:endParaRPr lang="en-US" altLang="en-US" sz="12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Not ongoing business</a:t>
            </a:r>
          </a:p>
          <a:p>
            <a:pPr marL="1828800" eaLnBrk="1" hangingPunct="1"/>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Not a business for all purposes</a:t>
            </a:r>
          </a:p>
          <a:p>
            <a:pPr marL="1485900" indent="0" eaLnBrk="1" hangingPunct="1">
              <a:buNone/>
            </a:pPr>
            <a:endParaRPr lang="en-US" altLang="en-US" sz="1600" b="1" dirty="0">
              <a:solidFill>
                <a:srgbClr val="2C7799"/>
              </a:solidFill>
              <a:latin typeface="Bookman Old Style" panose="02050604050505020204" pitchFamily="18" charset="0"/>
            </a:endParaRPr>
          </a:p>
          <a:p>
            <a:pPr marL="1828800" eaLnBrk="1" hangingPunct="1"/>
            <a:endParaRPr lang="en-US" altLang="en-US" sz="2000" b="1" dirty="0">
              <a:solidFill>
                <a:srgbClr val="2C7799"/>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79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Conclusions</a:t>
            </a:r>
          </a:p>
          <a:p>
            <a:pPr marL="1828800" eaLnBrk="1" hangingPunct="1"/>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Be Creative </a:t>
            </a:r>
          </a:p>
          <a:p>
            <a:pPr marL="1828800" eaLnBrk="1" hangingPunct="1"/>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Market Aggressively</a:t>
            </a: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278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FontTx/>
              <a:buNone/>
            </a:pPr>
            <a:r>
              <a:rPr lang="en-US" altLang="en-US" sz="1600" b="1" dirty="0">
                <a:solidFill>
                  <a:srgbClr val="0070C0"/>
                </a:solidFill>
              </a:rPr>
              <a:t>PRESENTATION</a:t>
            </a:r>
          </a:p>
          <a:p>
            <a:pPr algn="ctr" eaLnBrk="1" hangingPunct="1">
              <a:buFontTx/>
              <a:buNone/>
            </a:pPr>
            <a:endParaRPr lang="en-US" altLang="en-US" sz="1600" b="1" dirty="0">
              <a:solidFill>
                <a:srgbClr val="0070C0"/>
              </a:solidFill>
            </a:endParaRPr>
          </a:p>
          <a:p>
            <a:pPr algn="ctr" eaLnBrk="1" hangingPunct="1">
              <a:buFontTx/>
              <a:buNone/>
            </a:pPr>
            <a:r>
              <a:rPr lang="en-US" altLang="en-US" sz="2400" b="1" dirty="0">
                <a:solidFill>
                  <a:srgbClr val="0070C0"/>
                </a:solidFill>
                <a:latin typeface="Bookman Old Style" panose="02050604050505020204" pitchFamily="18" charset="0"/>
              </a:rPr>
              <a:t>Marketing Strategies</a:t>
            </a: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259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0070C0"/>
              </a:solidFill>
            </a:endParaRPr>
          </a:p>
          <a:p>
            <a:pPr algn="ctr" eaLnBrk="1" hangingPunct="1">
              <a:buFontTx/>
              <a:buNone/>
            </a:pPr>
            <a:r>
              <a:rPr lang="en-US" altLang="en-US" sz="2400" b="1" dirty="0">
                <a:solidFill>
                  <a:srgbClr val="0070C0"/>
                </a:solidFill>
                <a:latin typeface="Bookman Old Style" panose="02050604050505020204" pitchFamily="18" charset="0"/>
              </a:rPr>
              <a:t>Marketing Strategies – Best Practices</a:t>
            </a:r>
          </a:p>
          <a:p>
            <a:pPr algn="ctr" eaLnBrk="1" hangingPunct="1">
              <a:buFontTx/>
              <a:buNone/>
            </a:pPr>
            <a:endParaRPr lang="en-US" altLang="en-US" sz="2400" b="1" dirty="0">
              <a:solidFill>
                <a:srgbClr val="0070C0"/>
              </a:solidFill>
              <a:latin typeface="Bookman Old Style" panose="02050604050505020204" pitchFamily="18" charset="0"/>
            </a:endParaRPr>
          </a:p>
          <a:p>
            <a:pPr algn="ctr" eaLnBrk="1" hangingPunct="1">
              <a:buFontTx/>
              <a:buNone/>
            </a:pPr>
            <a:r>
              <a:rPr lang="en-US" altLang="en-US" sz="2400" b="1" dirty="0">
                <a:latin typeface="Bookman Old Style" panose="02050604050505020204" pitchFamily="18" charset="0"/>
              </a:rPr>
              <a:t>1 – </a:t>
            </a:r>
            <a:r>
              <a:rPr lang="en-US" altLang="en-US" sz="2400" b="1" dirty="0">
                <a:solidFill>
                  <a:srgbClr val="0070C0"/>
                </a:solidFill>
                <a:latin typeface="Bookman Old Style" panose="02050604050505020204" pitchFamily="18" charset="0"/>
              </a:rPr>
              <a:t>Identify Your Capabilities</a:t>
            </a:r>
          </a:p>
          <a:p>
            <a:pPr algn="ctr" eaLnBrk="1" hangingPunct="1">
              <a:buFontTx/>
              <a:buNone/>
            </a:pPr>
            <a:r>
              <a:rPr lang="en-US" altLang="en-US" sz="2400" b="1" dirty="0">
                <a:latin typeface="Bookman Old Style" panose="02050604050505020204" pitchFamily="18" charset="0"/>
              </a:rPr>
              <a:t>2 – </a:t>
            </a:r>
            <a:r>
              <a:rPr lang="en-US" altLang="en-US" sz="2400" b="1" dirty="0">
                <a:solidFill>
                  <a:srgbClr val="0070C0"/>
                </a:solidFill>
                <a:latin typeface="Bookman Old Style" panose="02050604050505020204" pitchFamily="18" charset="0"/>
              </a:rPr>
              <a:t>Identify Ideal Partners </a:t>
            </a:r>
          </a:p>
          <a:p>
            <a:pPr algn="ctr" eaLnBrk="1" hangingPunct="1">
              <a:buFontTx/>
              <a:buNone/>
            </a:pPr>
            <a:r>
              <a:rPr lang="en-US" altLang="en-US" sz="2400" b="1" dirty="0">
                <a:latin typeface="Bookman Old Style" panose="02050604050505020204" pitchFamily="18" charset="0"/>
              </a:rPr>
              <a:t>3 – </a:t>
            </a:r>
            <a:r>
              <a:rPr lang="en-US" altLang="en-US" sz="2400" b="1" dirty="0">
                <a:solidFill>
                  <a:srgbClr val="0070C0"/>
                </a:solidFill>
                <a:latin typeface="Bookman Old Style" panose="02050604050505020204" pitchFamily="18" charset="0"/>
              </a:rPr>
              <a:t>Trust, But Verify</a:t>
            </a:r>
          </a:p>
          <a:p>
            <a:pPr algn="ctr" eaLnBrk="1" hangingPunct="1">
              <a:buFontTx/>
              <a:buNone/>
            </a:pPr>
            <a:r>
              <a:rPr lang="en-US" altLang="en-US" sz="2400" b="1" dirty="0">
                <a:latin typeface="Bookman Old Style" panose="02050604050505020204" pitchFamily="18" charset="0"/>
              </a:rPr>
              <a:t>4 – </a:t>
            </a:r>
            <a:r>
              <a:rPr lang="en-US" altLang="en-US" sz="2400" b="1" dirty="0">
                <a:solidFill>
                  <a:srgbClr val="0070C0"/>
                </a:solidFill>
                <a:latin typeface="Bookman Old Style" panose="02050604050505020204" pitchFamily="18" charset="0"/>
              </a:rPr>
              <a:t>Execute </a:t>
            </a:r>
          </a:p>
          <a:p>
            <a:pPr algn="ctr" eaLnBrk="1" hangingPunct="1">
              <a:buFontTx/>
              <a:buNone/>
            </a:pPr>
            <a:endParaRPr lang="en-US" altLang="en-US" b="1" dirty="0">
              <a:solidFill>
                <a:srgbClr val="000066"/>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95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marL="0" indent="0" algn="ctr" eaLnBrk="1" hangingPunct="1">
              <a:buNone/>
            </a:pPr>
            <a:endParaRPr lang="en-US" altLang="en-US" sz="1600" b="1" dirty="0">
              <a:solidFill>
                <a:srgbClr val="2C7799"/>
              </a:solidFill>
            </a:endParaRPr>
          </a:p>
          <a:p>
            <a:pPr marL="0" indent="0" algn="ctr" eaLnBrk="1" hangingPunct="1">
              <a:buNone/>
            </a:pPr>
            <a:r>
              <a:rPr lang="en-US" altLang="en-US" sz="1600" b="1" dirty="0">
                <a:solidFill>
                  <a:srgbClr val="2C7799"/>
                </a:solidFill>
              </a:rPr>
              <a:t>AGENDA</a:t>
            </a:r>
          </a:p>
          <a:p>
            <a:pPr algn="ctr" eaLnBrk="1" hangingPunct="1">
              <a:buFontTx/>
              <a:buNone/>
            </a:pPr>
            <a:endParaRPr lang="en-US" altLang="en-US" sz="1600" b="1" dirty="0">
              <a:solidFill>
                <a:srgbClr val="3A949F"/>
              </a:solidFill>
            </a:endParaRPr>
          </a:p>
          <a:p>
            <a:pPr algn="ctr" eaLnBrk="1" hangingPunct="1">
              <a:buFontTx/>
              <a:buNone/>
            </a:pPr>
            <a:r>
              <a:rPr lang="en-US" altLang="en-US" sz="1600" b="1" dirty="0">
                <a:solidFill>
                  <a:srgbClr val="3A949F"/>
                </a:solidFill>
              </a:rPr>
              <a:t>INTRODUCTIONS</a:t>
            </a:r>
          </a:p>
          <a:p>
            <a:pPr algn="ctr" eaLnBrk="1" hangingPunct="1">
              <a:buFontTx/>
              <a:buNone/>
            </a:pPr>
            <a:endParaRPr lang="en-US" altLang="en-US" sz="1600" b="1" dirty="0">
              <a:solidFill>
                <a:srgbClr val="3A949F"/>
              </a:solidFill>
            </a:endParaRPr>
          </a:p>
          <a:p>
            <a:pPr algn="ctr" eaLnBrk="1" hangingPunct="1">
              <a:buFontTx/>
              <a:buNone/>
            </a:pPr>
            <a:r>
              <a:rPr lang="en-US" altLang="en-US" sz="1600" b="1" dirty="0">
                <a:solidFill>
                  <a:srgbClr val="3A949F"/>
                </a:solidFill>
              </a:rPr>
              <a:t>PRESENTATIONS</a:t>
            </a:r>
          </a:p>
          <a:p>
            <a:pPr algn="ctr" eaLnBrk="1" hangingPunct="1">
              <a:buFontTx/>
              <a:buNone/>
            </a:pPr>
            <a:endParaRPr lang="en-US" altLang="en-US" sz="1600" b="1" dirty="0">
              <a:solidFill>
                <a:srgbClr val="3A949F"/>
              </a:solidFill>
            </a:endParaRPr>
          </a:p>
          <a:p>
            <a:pPr algn="ctr" eaLnBrk="1" hangingPunct="1">
              <a:buFontTx/>
              <a:buNone/>
            </a:pPr>
            <a:r>
              <a:rPr lang="en-US" altLang="en-US" sz="1600" b="1" dirty="0">
                <a:solidFill>
                  <a:srgbClr val="3A949F"/>
                </a:solidFill>
              </a:rPr>
              <a:t>Q &amp; A</a:t>
            </a:r>
            <a:endParaRPr lang="en-US" altLang="en-US" sz="1600"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0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0070C0"/>
              </a:solidFill>
            </a:endParaRPr>
          </a:p>
          <a:p>
            <a:pPr algn="ctr" eaLnBrk="1" hangingPunct="1">
              <a:buFontTx/>
              <a:buNone/>
            </a:pPr>
            <a:r>
              <a:rPr lang="en-US" altLang="en-US" sz="2400" b="1" dirty="0">
                <a:solidFill>
                  <a:srgbClr val="0070C0"/>
                </a:solidFill>
                <a:latin typeface="Bookman Old Style" panose="02050604050505020204" pitchFamily="18" charset="0"/>
              </a:rPr>
              <a:t>Marketing Strategies – Best Practices</a:t>
            </a:r>
          </a:p>
          <a:p>
            <a:pPr algn="ctr" eaLnBrk="1" hangingPunct="1">
              <a:buFontTx/>
              <a:buNone/>
            </a:pPr>
            <a:endParaRPr lang="en-US" altLang="en-US" sz="1100" b="1" dirty="0">
              <a:solidFill>
                <a:srgbClr val="0070C0"/>
              </a:solidFill>
              <a:latin typeface="Bookman Old Style" panose="02050604050505020204" pitchFamily="18" charset="0"/>
            </a:endParaRPr>
          </a:p>
          <a:p>
            <a:pPr algn="ctr" eaLnBrk="1" hangingPunct="1">
              <a:buFontTx/>
              <a:buNone/>
            </a:pPr>
            <a:r>
              <a:rPr lang="en-US" altLang="en-US" sz="2400" b="1" dirty="0">
                <a:highlight>
                  <a:srgbClr val="C0C0C0"/>
                </a:highlight>
                <a:latin typeface="Bookman Old Style" panose="02050604050505020204" pitchFamily="18" charset="0"/>
              </a:rPr>
              <a:t>1 – Identify Your Capabilities</a:t>
            </a:r>
          </a:p>
          <a:p>
            <a:pPr algn="ctr" eaLnBrk="1" hangingPunct="1"/>
            <a:r>
              <a:rPr lang="en-US" altLang="en-US" sz="2000" b="1" dirty="0">
                <a:solidFill>
                  <a:srgbClr val="0070C0"/>
                </a:solidFill>
                <a:latin typeface="Bookman Old Style" panose="02050604050505020204" pitchFamily="18" charset="0"/>
              </a:rPr>
              <a:t>NAICS Codes In SAM.gov</a:t>
            </a:r>
          </a:p>
          <a:p>
            <a:pPr algn="ctr" eaLnBrk="1" hangingPunct="1"/>
            <a:r>
              <a:rPr lang="en-US" altLang="en-US" sz="2000" b="1" dirty="0">
                <a:solidFill>
                  <a:srgbClr val="0070C0"/>
                </a:solidFill>
                <a:latin typeface="Bookman Old Style" panose="02050604050505020204" pitchFamily="18" charset="0"/>
              </a:rPr>
              <a:t>Past Performance</a:t>
            </a:r>
          </a:p>
          <a:p>
            <a:pPr algn="ctr" eaLnBrk="1" hangingPunct="1"/>
            <a:r>
              <a:rPr lang="en-US" altLang="en-US" sz="2000" b="1" dirty="0">
                <a:solidFill>
                  <a:srgbClr val="0070C0"/>
                </a:solidFill>
                <a:latin typeface="Bookman Old Style" panose="02050604050505020204" pitchFamily="18" charset="0"/>
              </a:rPr>
              <a:t>Agency Sweet Spot</a:t>
            </a:r>
          </a:p>
          <a:p>
            <a:pPr algn="ctr" eaLnBrk="1" hangingPunct="1"/>
            <a:r>
              <a:rPr lang="en-US" altLang="en-US" sz="2000" b="1" dirty="0">
                <a:solidFill>
                  <a:srgbClr val="0070C0"/>
                </a:solidFill>
                <a:latin typeface="Bookman Old Style" panose="02050604050505020204" pitchFamily="18" charset="0"/>
              </a:rPr>
              <a:t>Relationships</a:t>
            </a:r>
          </a:p>
          <a:p>
            <a:pPr algn="ctr" eaLnBrk="1" hangingPunct="1"/>
            <a:r>
              <a:rPr lang="en-US" altLang="en-US" sz="2000" b="1" dirty="0">
                <a:solidFill>
                  <a:srgbClr val="0070C0"/>
                </a:solidFill>
                <a:latin typeface="Bookman Old Style" panose="02050604050505020204" pitchFamily="18" charset="0"/>
              </a:rPr>
              <a:t>Set-Asides</a:t>
            </a:r>
          </a:p>
          <a:p>
            <a:pPr algn="ctr" eaLnBrk="1" hangingPunct="1">
              <a:buFontTx/>
              <a:buNone/>
            </a:pPr>
            <a:endParaRPr lang="en-US" altLang="en-US" b="1" dirty="0">
              <a:solidFill>
                <a:srgbClr val="000066"/>
              </a:solidFill>
            </a:endParaRPr>
          </a:p>
          <a:p>
            <a:pPr algn="ctr" eaLnBrk="1" hangingPunct="1">
              <a:buFontTx/>
              <a:buNone/>
            </a:pPr>
            <a:endParaRPr lang="en-US" altLang="en-US" b="1" dirty="0">
              <a:solidFill>
                <a:srgbClr val="000066"/>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265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0070C0"/>
              </a:solidFill>
            </a:endParaRPr>
          </a:p>
          <a:p>
            <a:pPr algn="ctr" eaLnBrk="1" hangingPunct="1">
              <a:buFontTx/>
              <a:buNone/>
            </a:pPr>
            <a:r>
              <a:rPr lang="en-US" altLang="en-US" sz="2400" b="1" dirty="0">
                <a:solidFill>
                  <a:srgbClr val="0070C0"/>
                </a:solidFill>
                <a:latin typeface="Bookman Old Style" panose="02050604050505020204" pitchFamily="18" charset="0"/>
              </a:rPr>
              <a:t>Marketing Strategies – Best Practices</a:t>
            </a:r>
          </a:p>
          <a:p>
            <a:pPr algn="ctr" eaLnBrk="1" hangingPunct="1">
              <a:buFontTx/>
              <a:buNone/>
            </a:pPr>
            <a:endParaRPr lang="en-US" altLang="en-US" sz="1100" b="1" dirty="0">
              <a:solidFill>
                <a:srgbClr val="0070C0"/>
              </a:solidFill>
              <a:latin typeface="Bookman Old Style" panose="02050604050505020204" pitchFamily="18" charset="0"/>
            </a:endParaRPr>
          </a:p>
          <a:p>
            <a:pPr algn="ctr" eaLnBrk="1" hangingPunct="1">
              <a:buFontTx/>
              <a:buNone/>
            </a:pPr>
            <a:r>
              <a:rPr lang="en-US" altLang="en-US" sz="2400" b="1" dirty="0">
                <a:highlight>
                  <a:srgbClr val="C0C0C0"/>
                </a:highlight>
                <a:latin typeface="Bookman Old Style" panose="02050604050505020204" pitchFamily="18" charset="0"/>
              </a:rPr>
              <a:t>2 – Identify Ideal Partners </a:t>
            </a:r>
          </a:p>
          <a:p>
            <a:pPr algn="ctr" eaLnBrk="1" hangingPunct="1"/>
            <a:r>
              <a:rPr lang="en-US" altLang="en-US" sz="2000" b="1" dirty="0">
                <a:solidFill>
                  <a:srgbClr val="0070C0"/>
                </a:solidFill>
                <a:latin typeface="Bookman Old Style" panose="02050604050505020204" pitchFamily="18" charset="0"/>
              </a:rPr>
              <a:t>SAM</a:t>
            </a:r>
          </a:p>
          <a:p>
            <a:pPr algn="ctr" eaLnBrk="1" hangingPunct="1"/>
            <a:r>
              <a:rPr lang="en-US" altLang="en-US" sz="2000" b="1" dirty="0">
                <a:solidFill>
                  <a:srgbClr val="0070C0"/>
                </a:solidFill>
                <a:latin typeface="Bookman Old Style" panose="02050604050505020204" pitchFamily="18" charset="0"/>
              </a:rPr>
              <a:t>SBA </a:t>
            </a:r>
            <a:r>
              <a:rPr lang="en-US" altLang="en-US" sz="2000" b="1" dirty="0" err="1">
                <a:solidFill>
                  <a:srgbClr val="0070C0"/>
                </a:solidFill>
                <a:latin typeface="Bookman Old Style" panose="02050604050505020204" pitchFamily="18" charset="0"/>
              </a:rPr>
              <a:t>ProNet</a:t>
            </a:r>
            <a:endParaRPr lang="en-US" altLang="en-US" sz="2000" b="1" dirty="0">
              <a:solidFill>
                <a:srgbClr val="0070C0"/>
              </a:solidFill>
              <a:latin typeface="Bookman Old Style" panose="02050604050505020204" pitchFamily="18" charset="0"/>
            </a:endParaRPr>
          </a:p>
          <a:p>
            <a:pPr algn="ctr" eaLnBrk="1" hangingPunct="1"/>
            <a:r>
              <a:rPr lang="en-US" altLang="en-US" sz="2000" b="1" dirty="0">
                <a:solidFill>
                  <a:srgbClr val="0070C0"/>
                </a:solidFill>
                <a:latin typeface="Bookman Old Style" panose="02050604050505020204" pitchFamily="18" charset="0"/>
              </a:rPr>
              <a:t>GSA E-Library</a:t>
            </a:r>
          </a:p>
          <a:p>
            <a:pPr algn="ctr" eaLnBrk="1" hangingPunct="1"/>
            <a:r>
              <a:rPr lang="en-US" altLang="en-US" sz="2000" b="1" dirty="0">
                <a:solidFill>
                  <a:srgbClr val="0070C0"/>
                </a:solidFill>
                <a:latin typeface="Bookman Old Style" panose="02050604050505020204" pitchFamily="18" charset="0"/>
              </a:rPr>
              <a:t>FPDS</a:t>
            </a:r>
          </a:p>
          <a:p>
            <a:pPr algn="ctr" eaLnBrk="1" hangingPunct="1"/>
            <a:r>
              <a:rPr lang="en-US" altLang="en-US" sz="2000" b="1" dirty="0" err="1">
                <a:solidFill>
                  <a:srgbClr val="0070C0"/>
                </a:solidFill>
                <a:latin typeface="Bookman Old Style" panose="02050604050505020204" pitchFamily="18" charset="0"/>
              </a:rPr>
              <a:t>Gov</a:t>
            </a:r>
            <a:r>
              <a:rPr lang="en-US" altLang="en-US" sz="2000" b="1" dirty="0">
                <a:solidFill>
                  <a:srgbClr val="0070C0"/>
                </a:solidFill>
                <a:latin typeface="Bookman Old Style" panose="02050604050505020204" pitchFamily="18" charset="0"/>
              </a:rPr>
              <a:t> Con Organizations</a:t>
            </a:r>
          </a:p>
          <a:p>
            <a:pPr algn="ctr" eaLnBrk="1" hangingPunct="1"/>
            <a:r>
              <a:rPr lang="en-US" altLang="en-US" sz="2000" b="1" dirty="0">
                <a:solidFill>
                  <a:srgbClr val="0070C0"/>
                </a:solidFill>
                <a:latin typeface="Bookman Old Style" panose="02050604050505020204" pitchFamily="18" charset="0"/>
              </a:rPr>
              <a:t>Chemistry</a:t>
            </a:r>
          </a:p>
          <a:p>
            <a:pPr algn="ctr" eaLnBrk="1" hangingPunct="1">
              <a:buFontTx/>
              <a:buNone/>
            </a:pPr>
            <a:endParaRPr lang="en-US" altLang="en-US" b="1" dirty="0">
              <a:solidFill>
                <a:srgbClr val="000066"/>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06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0070C0"/>
              </a:solidFill>
            </a:endParaRPr>
          </a:p>
          <a:p>
            <a:pPr algn="ctr" eaLnBrk="1" hangingPunct="1">
              <a:buFontTx/>
              <a:buNone/>
            </a:pPr>
            <a:r>
              <a:rPr lang="en-US" altLang="en-US" sz="2400" b="1" dirty="0">
                <a:solidFill>
                  <a:srgbClr val="0070C0"/>
                </a:solidFill>
                <a:latin typeface="Bookman Old Style" panose="02050604050505020204" pitchFamily="18" charset="0"/>
              </a:rPr>
              <a:t>Marketing Strategies – Best Practices</a:t>
            </a:r>
          </a:p>
          <a:p>
            <a:pPr algn="ctr" eaLnBrk="1" hangingPunct="1">
              <a:buFontTx/>
              <a:buNone/>
            </a:pPr>
            <a:endParaRPr lang="en-US" altLang="en-US" sz="1100" b="1" dirty="0">
              <a:solidFill>
                <a:srgbClr val="0070C0"/>
              </a:solidFill>
              <a:latin typeface="Bookman Old Style" panose="02050604050505020204" pitchFamily="18" charset="0"/>
            </a:endParaRPr>
          </a:p>
          <a:p>
            <a:pPr algn="ctr" eaLnBrk="1" hangingPunct="1">
              <a:buFontTx/>
              <a:buNone/>
            </a:pPr>
            <a:r>
              <a:rPr lang="en-US" altLang="en-US" sz="2400" b="1" dirty="0">
                <a:highlight>
                  <a:srgbClr val="C0C0C0"/>
                </a:highlight>
                <a:latin typeface="Bookman Old Style" panose="02050604050505020204" pitchFamily="18" charset="0"/>
              </a:rPr>
              <a:t>3 – Trust, But Verify</a:t>
            </a:r>
          </a:p>
          <a:p>
            <a:pPr algn="ctr" eaLnBrk="1" hangingPunct="1"/>
            <a:r>
              <a:rPr lang="en-US" altLang="en-US" sz="2000" b="1" dirty="0">
                <a:solidFill>
                  <a:srgbClr val="0070C0"/>
                </a:solidFill>
                <a:latin typeface="Bookman Old Style" panose="02050604050505020204" pitchFamily="18" charset="0"/>
              </a:rPr>
              <a:t>D&amp;B</a:t>
            </a:r>
          </a:p>
          <a:p>
            <a:pPr algn="ctr" eaLnBrk="1" hangingPunct="1"/>
            <a:r>
              <a:rPr lang="en-US" altLang="en-US" sz="2000" b="1" dirty="0">
                <a:solidFill>
                  <a:srgbClr val="0070C0"/>
                </a:solidFill>
                <a:latin typeface="Bookman Old Style" panose="02050604050505020204" pitchFamily="18" charset="0"/>
              </a:rPr>
              <a:t>Reference Check</a:t>
            </a:r>
          </a:p>
          <a:p>
            <a:pPr algn="ctr" eaLnBrk="1" hangingPunct="1"/>
            <a:r>
              <a:rPr lang="en-US" altLang="en-US" sz="2000" b="1" dirty="0">
                <a:solidFill>
                  <a:srgbClr val="0070C0"/>
                </a:solidFill>
                <a:latin typeface="Bookman Old Style" panose="02050604050505020204" pitchFamily="18" charset="0"/>
              </a:rPr>
              <a:t>CPARS</a:t>
            </a:r>
          </a:p>
          <a:p>
            <a:pPr algn="ctr" eaLnBrk="1" hangingPunct="1"/>
            <a:r>
              <a:rPr lang="en-US" altLang="en-US" sz="2000" b="1" dirty="0">
                <a:solidFill>
                  <a:srgbClr val="0070C0"/>
                </a:solidFill>
                <a:latin typeface="Bookman Old Style" panose="02050604050505020204" pitchFamily="18" charset="0"/>
              </a:rPr>
              <a:t>Set-Aside Expiration / Validity</a:t>
            </a:r>
          </a:p>
          <a:p>
            <a:pPr algn="ctr" eaLnBrk="1" hangingPunct="1"/>
            <a:r>
              <a:rPr lang="en-US" altLang="en-US" sz="2000" b="1" dirty="0">
                <a:solidFill>
                  <a:srgbClr val="0070C0"/>
                </a:solidFill>
                <a:latin typeface="Bookman Old Style" panose="02050604050505020204" pitchFamily="18" charset="0"/>
              </a:rPr>
              <a:t>Office Visit - Culture</a:t>
            </a:r>
          </a:p>
          <a:p>
            <a:pPr algn="ctr" eaLnBrk="1" hangingPunct="1">
              <a:buFontTx/>
              <a:buNone/>
            </a:pPr>
            <a:endParaRPr lang="en-US" altLang="en-US" b="1" dirty="0">
              <a:solidFill>
                <a:srgbClr val="000066"/>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894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0070C0"/>
              </a:solidFill>
            </a:endParaRPr>
          </a:p>
          <a:p>
            <a:pPr algn="ctr" eaLnBrk="1" hangingPunct="1">
              <a:buFontTx/>
              <a:buNone/>
            </a:pPr>
            <a:r>
              <a:rPr lang="en-US" altLang="en-US" sz="2400" b="1" dirty="0">
                <a:solidFill>
                  <a:srgbClr val="0070C0"/>
                </a:solidFill>
                <a:latin typeface="Bookman Old Style" panose="02050604050505020204" pitchFamily="18" charset="0"/>
              </a:rPr>
              <a:t>Marketing Strategies – Best Practices</a:t>
            </a:r>
          </a:p>
          <a:p>
            <a:pPr algn="ctr" eaLnBrk="1" hangingPunct="1">
              <a:buFontTx/>
              <a:buNone/>
            </a:pPr>
            <a:endParaRPr lang="en-US" altLang="en-US" sz="1100" b="1" dirty="0">
              <a:solidFill>
                <a:srgbClr val="0070C0"/>
              </a:solidFill>
              <a:latin typeface="Bookman Old Style" panose="02050604050505020204" pitchFamily="18" charset="0"/>
            </a:endParaRPr>
          </a:p>
          <a:p>
            <a:pPr algn="ctr" eaLnBrk="1" hangingPunct="1">
              <a:buFontTx/>
              <a:buNone/>
            </a:pPr>
            <a:r>
              <a:rPr lang="en-US" altLang="en-US" sz="2400" b="1" dirty="0">
                <a:highlight>
                  <a:srgbClr val="C0C0C0"/>
                </a:highlight>
                <a:latin typeface="Bookman Old Style" panose="02050604050505020204" pitchFamily="18" charset="0"/>
              </a:rPr>
              <a:t>4 – Execute </a:t>
            </a:r>
          </a:p>
          <a:p>
            <a:pPr algn="ctr" eaLnBrk="1" hangingPunct="1"/>
            <a:r>
              <a:rPr lang="en-US" altLang="en-US" sz="2000" b="1" dirty="0">
                <a:solidFill>
                  <a:srgbClr val="0070C0"/>
                </a:solidFill>
                <a:latin typeface="Bookman Old Style" panose="02050604050505020204" pitchFamily="18" charset="0"/>
              </a:rPr>
              <a:t>Sound legal agreement</a:t>
            </a:r>
          </a:p>
          <a:p>
            <a:pPr algn="ctr" eaLnBrk="1" hangingPunct="1"/>
            <a:r>
              <a:rPr lang="en-US" altLang="en-US" sz="2000" b="1" dirty="0">
                <a:solidFill>
                  <a:srgbClr val="0070C0"/>
                </a:solidFill>
                <a:latin typeface="Bookman Old Style" panose="02050604050505020204" pitchFamily="18" charset="0"/>
              </a:rPr>
              <a:t>Communicate throughout</a:t>
            </a:r>
          </a:p>
          <a:p>
            <a:pPr algn="ctr" eaLnBrk="1" hangingPunct="1"/>
            <a:r>
              <a:rPr lang="en-US" altLang="en-US" sz="2000" b="1" dirty="0">
                <a:solidFill>
                  <a:srgbClr val="0070C0"/>
                </a:solidFill>
                <a:latin typeface="Bookman Old Style" panose="02050604050505020204" pitchFamily="18" charset="0"/>
              </a:rPr>
              <a:t>Compliment capabilities</a:t>
            </a:r>
          </a:p>
          <a:p>
            <a:pPr algn="ctr" eaLnBrk="1" hangingPunct="1"/>
            <a:r>
              <a:rPr lang="en-US" altLang="en-US" sz="2000" b="1" dirty="0">
                <a:solidFill>
                  <a:srgbClr val="0070C0"/>
                </a:solidFill>
                <a:latin typeface="Bookman Old Style" panose="02050604050505020204" pitchFamily="18" charset="0"/>
              </a:rPr>
              <a:t>Share risk</a:t>
            </a:r>
          </a:p>
          <a:p>
            <a:pPr algn="ctr" eaLnBrk="1" hangingPunct="1"/>
            <a:r>
              <a:rPr lang="en-US" altLang="en-US" sz="2000" b="1" dirty="0">
                <a:solidFill>
                  <a:srgbClr val="0070C0"/>
                </a:solidFill>
                <a:latin typeface="Bookman Old Style" panose="02050604050505020204" pitchFamily="18" charset="0"/>
              </a:rPr>
              <a:t>Share funding </a:t>
            </a:r>
          </a:p>
          <a:p>
            <a:pPr algn="ctr" eaLnBrk="1" hangingPunct="1"/>
            <a:r>
              <a:rPr lang="en-US" altLang="en-US" sz="2000" b="1" dirty="0">
                <a:solidFill>
                  <a:srgbClr val="0070C0"/>
                </a:solidFill>
                <a:latin typeface="Bookman Old Style" panose="02050604050505020204" pitchFamily="18" charset="0"/>
              </a:rPr>
              <a:t>Take responsibility</a:t>
            </a:r>
          </a:p>
          <a:p>
            <a:pPr algn="ctr" eaLnBrk="1" hangingPunct="1">
              <a:buFontTx/>
              <a:buNone/>
            </a:pPr>
            <a:endParaRPr lang="en-US" altLang="en-US" b="1" dirty="0">
              <a:solidFill>
                <a:srgbClr val="000066"/>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157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0070C0"/>
              </a:solidFill>
            </a:endParaRPr>
          </a:p>
          <a:p>
            <a:pPr algn="ctr" eaLnBrk="1" hangingPunct="1">
              <a:buFontTx/>
              <a:buNone/>
            </a:pPr>
            <a:r>
              <a:rPr lang="en-US" altLang="en-US" sz="2400" b="1" dirty="0">
                <a:solidFill>
                  <a:srgbClr val="0070C0"/>
                </a:solidFill>
                <a:latin typeface="Bookman Old Style" panose="02050604050505020204" pitchFamily="18" charset="0"/>
              </a:rPr>
              <a:t>Marketing Strategies – Best Practices</a:t>
            </a:r>
          </a:p>
          <a:p>
            <a:pPr algn="ctr" eaLnBrk="1" hangingPunct="1">
              <a:buFontTx/>
              <a:buNone/>
            </a:pPr>
            <a:endParaRPr lang="en-US" altLang="en-US" sz="1100" b="1" dirty="0">
              <a:solidFill>
                <a:srgbClr val="0070C0"/>
              </a:solidFill>
              <a:latin typeface="Bookman Old Style" panose="02050604050505020204" pitchFamily="18" charset="0"/>
            </a:endParaRPr>
          </a:p>
          <a:p>
            <a:pPr algn="ctr" eaLnBrk="1" hangingPunct="1">
              <a:buFontTx/>
              <a:buNone/>
            </a:pPr>
            <a:r>
              <a:rPr lang="en-US" altLang="en-US" sz="2400" b="1" u="sng" dirty="0">
                <a:latin typeface="Bookman Old Style" panose="02050604050505020204" pitchFamily="18" charset="0"/>
              </a:rPr>
              <a:t>Conclusions</a:t>
            </a:r>
          </a:p>
          <a:p>
            <a:pPr algn="ctr" eaLnBrk="1" hangingPunct="1"/>
            <a:r>
              <a:rPr lang="en-US" altLang="en-US" sz="2000" b="1" dirty="0">
                <a:latin typeface="Bookman Old Style" panose="02050604050505020204" pitchFamily="18" charset="0"/>
              </a:rPr>
              <a:t>Marriage with time limits</a:t>
            </a:r>
          </a:p>
          <a:p>
            <a:pPr algn="ctr" eaLnBrk="1" hangingPunct="1"/>
            <a:r>
              <a:rPr lang="en-US" altLang="en-US" sz="2000" b="1" dirty="0">
                <a:latin typeface="Bookman Old Style" panose="02050604050505020204" pitchFamily="18" charset="0"/>
              </a:rPr>
              <a:t>Both parties responsible</a:t>
            </a:r>
          </a:p>
          <a:p>
            <a:pPr algn="ctr" eaLnBrk="1" hangingPunct="1"/>
            <a:r>
              <a:rPr lang="en-US" altLang="en-US" sz="2000" b="1" dirty="0">
                <a:latin typeface="Bookman Old Style" panose="02050604050505020204" pitchFamily="18" charset="0"/>
              </a:rPr>
              <a:t>More muscle – More attractive</a:t>
            </a:r>
          </a:p>
          <a:p>
            <a:pPr algn="ctr" eaLnBrk="1" hangingPunct="1"/>
            <a:r>
              <a:rPr lang="en-US" altLang="en-US" sz="2000" b="1" dirty="0">
                <a:latin typeface="Bookman Old Style" panose="02050604050505020204" pitchFamily="18" charset="0"/>
              </a:rPr>
              <a:t>Capabilities AND Set-Aside</a:t>
            </a:r>
          </a:p>
          <a:p>
            <a:pPr algn="ctr" eaLnBrk="1" hangingPunct="1"/>
            <a:r>
              <a:rPr lang="en-US" altLang="en-US" sz="2000" b="1" dirty="0">
                <a:latin typeface="Bookman Old Style" panose="02050604050505020204" pitchFamily="18" charset="0"/>
              </a:rPr>
              <a:t>Increased potential / footprint</a:t>
            </a:r>
          </a:p>
          <a:p>
            <a:pPr algn="ctr" eaLnBrk="1" hangingPunct="1">
              <a:buFontTx/>
              <a:buNone/>
            </a:pPr>
            <a:endParaRPr lang="en-US" altLang="en-US" b="1" dirty="0">
              <a:solidFill>
                <a:srgbClr val="000066"/>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526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br>
              <a:rPr lang="en-US" altLang="en-US" sz="1600" b="1" dirty="0">
                <a:solidFill>
                  <a:srgbClr val="2C7799"/>
                </a:solidFill>
              </a:rPr>
            </a:br>
            <a:endParaRPr lang="en-US" altLang="en-US" sz="1600" b="1" dirty="0">
              <a:solidFill>
                <a:srgbClr val="2C7799"/>
              </a:solidFill>
            </a:endParaRPr>
          </a:p>
          <a:p>
            <a:pPr algn="ctr" eaLnBrk="1" hangingPunct="1">
              <a:buFontTx/>
              <a:buNone/>
            </a:pPr>
            <a:endParaRPr lang="en-US" altLang="en-US" sz="1600" b="1" dirty="0">
              <a:solidFill>
                <a:srgbClr val="2C7799"/>
              </a:solidFill>
            </a:endParaRPr>
          </a:p>
          <a:p>
            <a:pPr algn="ctr" eaLnBrk="1" hangingPunct="1">
              <a:buFontTx/>
              <a:buNone/>
            </a:pPr>
            <a:endParaRPr lang="en-US" altLang="en-US" sz="1600" b="1" dirty="0">
              <a:solidFill>
                <a:srgbClr val="2C7799"/>
              </a:solidFill>
            </a:endParaRPr>
          </a:p>
          <a:p>
            <a:pPr algn="ctr" eaLnBrk="1" hangingPunct="1">
              <a:buFontTx/>
              <a:buNone/>
            </a:pPr>
            <a:r>
              <a:rPr lang="en-US" altLang="en-US" b="1" dirty="0">
                <a:solidFill>
                  <a:srgbClr val="2C7799"/>
                </a:solidFill>
              </a:rPr>
              <a:t>Q &amp; A</a:t>
            </a:r>
            <a:endParaRPr lang="en-US" altLang="en-US" b="1" dirty="0">
              <a:solidFill>
                <a:srgbClr val="800000"/>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66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FontTx/>
              <a:buNone/>
            </a:pPr>
            <a:r>
              <a:rPr lang="en-US" altLang="en-US" sz="1600" b="1" dirty="0">
                <a:solidFill>
                  <a:srgbClr val="2C7799"/>
                </a:solidFill>
              </a:rPr>
              <a:t>CONTACTS</a:t>
            </a:r>
          </a:p>
          <a:p>
            <a:pPr algn="ctr" eaLnBrk="1" hangingPunct="1">
              <a:buFontTx/>
              <a:buNone/>
            </a:pPr>
            <a:endParaRPr lang="en-US" altLang="en-US" sz="1600" b="1" dirty="0">
              <a:solidFill>
                <a:srgbClr val="2C7799"/>
              </a:solidFill>
            </a:endParaRPr>
          </a:p>
          <a:p>
            <a:pPr algn="ctr" eaLnBrk="1" hangingPunct="1">
              <a:spcBef>
                <a:spcPct val="0"/>
              </a:spcBef>
              <a:buFontTx/>
              <a:buNone/>
            </a:pPr>
            <a:r>
              <a:rPr lang="en-US" altLang="en-US" sz="1600" b="1" dirty="0">
                <a:solidFill>
                  <a:srgbClr val="3A949F"/>
                </a:solidFill>
                <a:latin typeface="Arial Black" panose="020B0A04020102020204" pitchFamily="34" charset="0"/>
              </a:rPr>
              <a:t>Ms. Jennifer L. Schaus</a:t>
            </a:r>
          </a:p>
          <a:p>
            <a:pPr algn="ctr" eaLnBrk="1" hangingPunct="1">
              <a:spcBef>
                <a:spcPct val="0"/>
              </a:spcBef>
              <a:buFontTx/>
              <a:buNone/>
            </a:pPr>
            <a:r>
              <a:rPr lang="en-US" altLang="en-US" sz="1600" b="1" dirty="0">
                <a:solidFill>
                  <a:srgbClr val="3A949F"/>
                </a:solidFill>
                <a:latin typeface="Arial Black" panose="020B0A04020102020204" pitchFamily="34" charset="0"/>
              </a:rPr>
              <a:t>Washington DC</a:t>
            </a:r>
          </a:p>
          <a:p>
            <a:pPr algn="ctr" eaLnBrk="1" hangingPunct="1">
              <a:spcBef>
                <a:spcPct val="0"/>
              </a:spcBef>
              <a:buFontTx/>
              <a:buNone/>
            </a:pPr>
            <a:r>
              <a:rPr lang="en-US" altLang="en-US" sz="1600" b="1" dirty="0">
                <a:solidFill>
                  <a:srgbClr val="3A949F"/>
                </a:solidFill>
                <a:latin typeface="Arial Black" panose="020B0A04020102020204" pitchFamily="34" charset="0"/>
              </a:rPr>
              <a:t>+ 1 - 2 0 2 – 3 6 5 – 0 5 9 8</a:t>
            </a:r>
          </a:p>
          <a:p>
            <a:pPr algn="ctr" eaLnBrk="1" hangingPunct="1">
              <a:spcBef>
                <a:spcPct val="0"/>
              </a:spcBef>
              <a:buFontTx/>
              <a:buNone/>
            </a:pPr>
            <a:r>
              <a:rPr lang="en-US" altLang="en-US" sz="1600" b="1" dirty="0">
                <a:solidFill>
                  <a:srgbClr val="3A949F"/>
                </a:solidFill>
                <a:latin typeface="Arial Black" panose="020B0A04020102020204" pitchFamily="34" charset="0"/>
                <a:hlinkClick r:id="rId3"/>
              </a:rPr>
              <a:t>jschaus@jenniferschaus.com</a:t>
            </a:r>
            <a:r>
              <a:rPr lang="en-US" altLang="en-US" sz="1600" b="1" dirty="0">
                <a:solidFill>
                  <a:srgbClr val="3A949F"/>
                </a:solidFill>
                <a:latin typeface="Arial Black" panose="020B0A04020102020204" pitchFamily="34" charset="0"/>
              </a:rPr>
              <a:t> </a:t>
            </a:r>
          </a:p>
          <a:p>
            <a:pPr algn="ctr" eaLnBrk="1" hangingPunct="1">
              <a:spcBef>
                <a:spcPct val="0"/>
              </a:spcBef>
              <a:buFontTx/>
              <a:buNone/>
            </a:pPr>
            <a:r>
              <a:rPr lang="en-US" altLang="en-US" sz="1600" b="1" dirty="0">
                <a:solidFill>
                  <a:srgbClr val="3A949F"/>
                </a:solidFill>
                <a:latin typeface="Arial Black" panose="020B0A04020102020204" pitchFamily="34" charset="0"/>
                <a:hlinkClick r:id="rId4"/>
              </a:rPr>
              <a:t>www.JenniferSchaus.com</a:t>
            </a:r>
            <a:endParaRPr lang="en-US" altLang="en-US" sz="1600" b="1" dirty="0">
              <a:solidFill>
                <a:srgbClr val="3A949F"/>
              </a:solidFill>
              <a:latin typeface="Arial Black" panose="020B0A04020102020204" pitchFamily="34" charset="0"/>
            </a:endParaRPr>
          </a:p>
          <a:p>
            <a:pPr algn="ctr" eaLnBrk="1" hangingPunct="1">
              <a:spcBef>
                <a:spcPct val="0"/>
              </a:spcBef>
              <a:buFontTx/>
              <a:buNone/>
            </a:pPr>
            <a:endParaRPr lang="en-US" altLang="en-US" sz="1600" b="1" dirty="0">
              <a:solidFill>
                <a:srgbClr val="3A949F"/>
              </a:solidFill>
              <a:latin typeface="Arial Black" panose="020B0A04020102020204" pitchFamily="34" charset="0"/>
            </a:endParaRPr>
          </a:p>
          <a:p>
            <a:pPr algn="ctr" eaLnBrk="1" hangingPunct="1">
              <a:spcBef>
                <a:spcPct val="0"/>
              </a:spcBef>
              <a:buFontTx/>
              <a:buNone/>
            </a:pPr>
            <a:r>
              <a:rPr lang="en-US" altLang="en-US" sz="1600" b="1" dirty="0">
                <a:solidFill>
                  <a:srgbClr val="3A949F"/>
                </a:solidFill>
                <a:latin typeface="Arial Black" panose="020B0A04020102020204" pitchFamily="34" charset="0"/>
              </a:rPr>
              <a:t>Mr. Mark A. Amadeo</a:t>
            </a:r>
          </a:p>
          <a:p>
            <a:pPr algn="ctr" eaLnBrk="1" hangingPunct="1">
              <a:spcBef>
                <a:spcPct val="0"/>
              </a:spcBef>
              <a:buFontTx/>
              <a:buNone/>
            </a:pPr>
            <a:r>
              <a:rPr lang="en-US" altLang="en-US" sz="1600" b="1" dirty="0">
                <a:solidFill>
                  <a:srgbClr val="3A949F"/>
                </a:solidFill>
                <a:latin typeface="Arial Black" panose="020B0A04020102020204" pitchFamily="34" charset="0"/>
              </a:rPr>
              <a:t>Washington DC</a:t>
            </a:r>
          </a:p>
          <a:p>
            <a:pPr algn="ctr" eaLnBrk="1" hangingPunct="1">
              <a:spcBef>
                <a:spcPct val="0"/>
              </a:spcBef>
              <a:buFontTx/>
              <a:buNone/>
            </a:pPr>
            <a:r>
              <a:rPr lang="en-US" altLang="en-US" sz="1600" b="1" dirty="0">
                <a:solidFill>
                  <a:srgbClr val="3A949F"/>
                </a:solidFill>
                <a:latin typeface="Arial Black" panose="020B0A04020102020204" pitchFamily="34" charset="0"/>
              </a:rPr>
              <a:t>+ 1 - 2 0 2 – 6 4 0 – 2 0 9 0</a:t>
            </a:r>
          </a:p>
          <a:p>
            <a:pPr algn="ctr" eaLnBrk="1" hangingPunct="1">
              <a:spcBef>
                <a:spcPct val="0"/>
              </a:spcBef>
              <a:buFontTx/>
              <a:buNone/>
            </a:pPr>
            <a:r>
              <a:rPr lang="en-US" altLang="en-US" sz="1600" b="1" dirty="0">
                <a:solidFill>
                  <a:srgbClr val="3A949F"/>
                </a:solidFill>
                <a:latin typeface="Arial Black" panose="020B0A04020102020204" pitchFamily="34" charset="0"/>
                <a:hlinkClick r:id="rId5"/>
              </a:rPr>
              <a:t>mamadeo@</a:t>
            </a:r>
            <a:r>
              <a:rPr lang="en-US" altLang="en-US" sz="1600" b="1" dirty="0">
                <a:solidFill>
                  <a:srgbClr val="3A949F"/>
                </a:solidFill>
                <a:latin typeface="Arial Black" panose="020B0A04020102020204" pitchFamily="34" charset="0"/>
              </a:rPr>
              <a:t>amadeolaw.com</a:t>
            </a:r>
          </a:p>
          <a:p>
            <a:pPr algn="ctr" eaLnBrk="1" hangingPunct="1">
              <a:spcBef>
                <a:spcPct val="0"/>
              </a:spcBef>
              <a:buFontTx/>
              <a:buNone/>
            </a:pPr>
            <a:r>
              <a:rPr lang="en-US" altLang="en-US" sz="1600" b="1" dirty="0">
                <a:solidFill>
                  <a:srgbClr val="3A949F"/>
                </a:solidFill>
                <a:latin typeface="Arial Black" panose="020B0A04020102020204" pitchFamily="34" charset="0"/>
                <a:hlinkClick r:id="rId6"/>
              </a:rPr>
              <a:t>www.amadeolaw.com</a:t>
            </a:r>
            <a:endParaRPr lang="en-US" altLang="en-US" sz="1600" b="1" dirty="0">
              <a:solidFill>
                <a:srgbClr val="3A949F"/>
              </a:solidFill>
              <a:latin typeface="Arial Black" panose="020B0A04020102020204" pitchFamily="34" charset="0"/>
            </a:endParaRPr>
          </a:p>
          <a:p>
            <a:pPr algn="ctr" eaLnBrk="1" hangingPunct="1">
              <a:spcBef>
                <a:spcPct val="0"/>
              </a:spcBef>
              <a:buFontTx/>
              <a:buNone/>
            </a:pPr>
            <a:endParaRPr lang="en-US" altLang="en-US" sz="1600" b="1" dirty="0">
              <a:solidFill>
                <a:srgbClr val="3A949F"/>
              </a:solidFill>
              <a:latin typeface="Arial Black" panose="020B0A04020102020204" pitchFamily="34" charset="0"/>
            </a:endParaRPr>
          </a:p>
          <a:p>
            <a:pPr algn="ctr" eaLnBrk="1" hangingPunct="1">
              <a:buFontTx/>
              <a:buNone/>
            </a:pPr>
            <a:endParaRPr lang="en-US" altLang="en-US" sz="1600" b="1" dirty="0">
              <a:solidFill>
                <a:srgbClr val="800000"/>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716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2000" b="1" dirty="0">
              <a:solidFill>
                <a:srgbClr val="3A949F"/>
              </a:solidFill>
            </a:endParaRPr>
          </a:p>
          <a:p>
            <a:pPr algn="ctr" eaLnBrk="1" hangingPunct="1">
              <a:buFontTx/>
              <a:buNone/>
            </a:pPr>
            <a:endParaRPr lang="en-US" altLang="en-US" sz="2000" b="1" dirty="0">
              <a:solidFill>
                <a:srgbClr val="3A949F"/>
              </a:solidFill>
            </a:endParaRPr>
          </a:p>
          <a:p>
            <a:pPr algn="ctr" eaLnBrk="1" hangingPunct="1">
              <a:buFontTx/>
              <a:buNone/>
            </a:pPr>
            <a:r>
              <a:rPr lang="en-US" altLang="en-US" sz="2000" b="1" dirty="0">
                <a:solidFill>
                  <a:srgbClr val="2C7799"/>
                </a:solidFill>
              </a:rPr>
              <a:t>THANK YOU FOR JOINING OUR WEBINAR!</a:t>
            </a:r>
          </a:p>
          <a:p>
            <a:pPr algn="ctr" eaLnBrk="1" hangingPunct="1">
              <a:buFontTx/>
              <a:buNone/>
            </a:pPr>
            <a:endParaRPr lang="en-US" altLang="en-US" sz="2000" b="1" dirty="0">
              <a:solidFill>
                <a:srgbClr val="3A949F"/>
              </a:solidFill>
            </a:endParaRPr>
          </a:p>
          <a:p>
            <a:pPr algn="ctr" eaLnBrk="1" hangingPunct="1">
              <a:buFontTx/>
              <a:buNone/>
            </a:pPr>
            <a:r>
              <a:rPr lang="en-US" altLang="en-US" sz="2000" b="1" dirty="0">
                <a:solidFill>
                  <a:srgbClr val="3A949F"/>
                </a:solidFill>
              </a:rPr>
              <a:t>The Recorded Webinar Can Be Found Here:</a:t>
            </a:r>
          </a:p>
          <a:p>
            <a:pPr algn="ctr" eaLnBrk="1" hangingPunct="1">
              <a:buFontTx/>
              <a:buNone/>
            </a:pPr>
            <a:r>
              <a:rPr lang="en-US" altLang="en-US" sz="2000" b="1" dirty="0">
                <a:solidFill>
                  <a:srgbClr val="3A949F"/>
                </a:solidFill>
                <a:hlinkClick r:id="rId3"/>
              </a:rPr>
              <a:t>http://amadeolaw.com/index.php/firm-resources/webinars</a:t>
            </a:r>
            <a:endParaRPr lang="en-US" altLang="en-US" sz="2000" b="1" dirty="0">
              <a:solidFill>
                <a:srgbClr val="3A949F"/>
              </a:solidFill>
            </a:endParaRPr>
          </a:p>
          <a:p>
            <a:pPr algn="ctr" eaLnBrk="1" hangingPunct="1">
              <a:buFontTx/>
              <a:buNone/>
            </a:pPr>
            <a:endParaRPr lang="en-US" altLang="en-US" sz="2000" b="1" dirty="0">
              <a:solidFill>
                <a:srgbClr val="3A949F"/>
              </a:solidFill>
            </a:endParaRPr>
          </a:p>
          <a:p>
            <a:pPr algn="ctr" eaLnBrk="1" hangingPunct="1">
              <a:buFontTx/>
              <a:buNone/>
            </a:pPr>
            <a:endParaRPr lang="en-US" altLang="en-US" sz="1600" b="1" dirty="0">
              <a:solidFill>
                <a:srgbClr val="800000"/>
              </a:solidFill>
            </a:endParaRP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09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marL="0" indent="0" algn="ctr" eaLnBrk="1" hangingPunct="1">
              <a:buNone/>
            </a:pPr>
            <a:endParaRPr lang="en-US" altLang="en-US" sz="1600" dirty="0">
              <a:solidFill>
                <a:srgbClr val="2C7799"/>
              </a:solidFill>
            </a:endParaRPr>
          </a:p>
          <a:p>
            <a:pPr marL="0" indent="0" algn="ctr" eaLnBrk="1" hangingPunct="1">
              <a:buNone/>
            </a:pPr>
            <a:r>
              <a:rPr lang="en-US" altLang="en-US" sz="1600" b="1" dirty="0">
                <a:solidFill>
                  <a:srgbClr val="2C7799"/>
                </a:solidFill>
              </a:rPr>
              <a:t>INTRODUCTIONS</a:t>
            </a:r>
          </a:p>
          <a:p>
            <a:pPr marL="0" indent="0" algn="ctr" eaLnBrk="1" hangingPunct="1">
              <a:buNone/>
            </a:pPr>
            <a:r>
              <a:rPr lang="en-US" altLang="en-US" sz="1600" b="1" dirty="0">
                <a:solidFill>
                  <a:srgbClr val="3A949F"/>
                </a:solidFill>
              </a:rPr>
              <a:t>Mark A. Amadeo</a:t>
            </a:r>
          </a:p>
          <a:p>
            <a:pPr marL="1371600" indent="-285750" eaLnBrk="1" hangingPunct="1">
              <a:spcBef>
                <a:spcPct val="50000"/>
              </a:spcBef>
              <a:defRPr/>
            </a:pPr>
            <a:r>
              <a:rPr lang="en-US" altLang="en-US" sz="1600" dirty="0">
                <a:solidFill>
                  <a:srgbClr val="3A949F"/>
                </a:solidFill>
                <a:latin typeface="Arial" panose="020B0604020202020204" pitchFamily="34" charset="0"/>
              </a:rPr>
              <a:t>Over 20 years of experience as government counsel &amp; law firm counsel</a:t>
            </a:r>
          </a:p>
          <a:p>
            <a:pPr marL="1371600" indent="-285750" eaLnBrk="1" hangingPunct="1">
              <a:spcBef>
                <a:spcPct val="50000"/>
              </a:spcBef>
              <a:defRPr/>
            </a:pPr>
            <a:r>
              <a:rPr lang="en-US" altLang="en-US" sz="1600" dirty="0">
                <a:solidFill>
                  <a:srgbClr val="3A949F"/>
                </a:solidFill>
                <a:latin typeface="Arial" panose="020B0604020202020204" pitchFamily="34" charset="0"/>
              </a:rPr>
              <a:t>Before starting boutique law firm, was a partner at DC law firm</a:t>
            </a:r>
          </a:p>
          <a:p>
            <a:pPr marL="1371600" indent="-285750" eaLnBrk="1" hangingPunct="1">
              <a:spcBef>
                <a:spcPct val="50000"/>
              </a:spcBef>
              <a:defRPr/>
            </a:pPr>
            <a:r>
              <a:rPr lang="en-US" altLang="en-US" sz="1600" dirty="0">
                <a:solidFill>
                  <a:srgbClr val="3A949F"/>
                </a:solidFill>
                <a:latin typeface="Arial" panose="020B0604020202020204" pitchFamily="34" charset="0"/>
              </a:rPr>
              <a:t>LL.M. Georgetown University Law Center; J.D. University of Wisconsin Law School;  B.A. Boston College</a:t>
            </a:r>
          </a:p>
          <a:p>
            <a:pPr marL="1371600" indent="-285750" eaLnBrk="1" hangingPunct="1">
              <a:spcBef>
                <a:spcPct val="50000"/>
              </a:spcBef>
              <a:defRPr/>
            </a:pPr>
            <a:r>
              <a:rPr lang="en-US" altLang="en-US" sz="1600" dirty="0">
                <a:solidFill>
                  <a:srgbClr val="3A949F"/>
                </a:solidFill>
                <a:latin typeface="Arial" panose="020B0604020202020204" pitchFamily="34" charset="0"/>
              </a:rPr>
              <a:t>Member of several business, government contracting &amp; technology groups in DC, Maryland &amp; Virginia</a:t>
            </a:r>
          </a:p>
          <a:p>
            <a:pPr marL="0" indent="0" algn="ctr" eaLnBrk="1" hangingPunct="1">
              <a:buNone/>
            </a:pPr>
            <a:endParaRPr lang="en-US" altLang="en-US" sz="1600" b="1" dirty="0">
              <a:solidFill>
                <a:srgbClr val="000066"/>
              </a:solidFill>
            </a:endParaRPr>
          </a:p>
        </p:txBody>
      </p:sp>
      <p:pic>
        <p:nvPicPr>
          <p:cNvPr id="30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440" y="4876800"/>
            <a:ext cx="2194560" cy="1568379"/>
          </a:xfrm>
          <a:prstGeom prst="rect">
            <a:avLst/>
          </a:prstGeom>
        </p:spPr>
      </p:pic>
    </p:spTree>
    <p:extLst>
      <p:ext uri="{BB962C8B-B14F-4D97-AF65-F5344CB8AC3E}">
        <p14:creationId xmlns:p14="http://schemas.microsoft.com/office/powerpoint/2010/main" val="207071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marL="0" indent="0" algn="ctr" eaLnBrk="1" hangingPunct="1">
              <a:buNone/>
            </a:pPr>
            <a:endParaRPr lang="en-US" altLang="en-US" sz="1600" dirty="0">
              <a:solidFill>
                <a:srgbClr val="2C7799"/>
              </a:solidFill>
            </a:endParaRPr>
          </a:p>
          <a:p>
            <a:pPr marL="0" indent="0" algn="ctr" eaLnBrk="1" hangingPunct="1">
              <a:buNone/>
            </a:pPr>
            <a:r>
              <a:rPr lang="en-US" altLang="en-US" sz="1600" b="1" dirty="0">
                <a:solidFill>
                  <a:srgbClr val="2C7799"/>
                </a:solidFill>
              </a:rPr>
              <a:t>INTRODUCTIONS</a:t>
            </a:r>
          </a:p>
          <a:p>
            <a:pPr marL="0" indent="0" algn="ctr" eaLnBrk="1" hangingPunct="1">
              <a:buNone/>
            </a:pPr>
            <a:r>
              <a:rPr lang="en-US" altLang="en-US" sz="1600" b="1" dirty="0">
                <a:solidFill>
                  <a:srgbClr val="3A949F"/>
                </a:solidFill>
              </a:rPr>
              <a:t>Amadeo Law Firm, PLLC</a:t>
            </a:r>
          </a:p>
          <a:p>
            <a:pPr marL="2286000" indent="-228600" eaLnBrk="1" hangingPunct="1">
              <a:spcBef>
                <a:spcPct val="50000"/>
              </a:spcBef>
              <a:defRPr/>
            </a:pPr>
            <a:r>
              <a:rPr lang="en-US" altLang="en-US" sz="1600" dirty="0">
                <a:solidFill>
                  <a:srgbClr val="3A949F"/>
                </a:solidFill>
                <a:latin typeface="Arial" panose="020B0604020202020204" pitchFamily="34" charset="0"/>
              </a:rPr>
              <a:t>Offices in DC, Bethesda &amp; Frederick</a:t>
            </a:r>
          </a:p>
          <a:p>
            <a:pPr marL="2286000" indent="-228600" eaLnBrk="1" hangingPunct="1">
              <a:spcBef>
                <a:spcPct val="50000"/>
              </a:spcBef>
              <a:defRPr/>
            </a:pPr>
            <a:r>
              <a:rPr lang="en-US" altLang="en-US" sz="1600" dirty="0">
                <a:solidFill>
                  <a:srgbClr val="3A949F"/>
                </a:solidFill>
                <a:latin typeface="Arial" panose="020B0604020202020204" pitchFamily="34" charset="0"/>
              </a:rPr>
              <a:t>Litigation background helps avoid pitfalls</a:t>
            </a:r>
          </a:p>
          <a:p>
            <a:pPr marL="2286000" indent="-228600" eaLnBrk="1" hangingPunct="1">
              <a:spcBef>
                <a:spcPct val="50000"/>
              </a:spcBef>
              <a:defRPr/>
            </a:pPr>
            <a:r>
              <a:rPr lang="en-US" altLang="en-US" sz="1600" dirty="0">
                <a:solidFill>
                  <a:srgbClr val="3A949F"/>
                </a:solidFill>
                <a:latin typeface="Arial" panose="020B0604020202020204" pitchFamily="34" charset="0"/>
              </a:rPr>
              <a:t>Focus on Government Contracting &amp; Technology</a:t>
            </a:r>
          </a:p>
          <a:p>
            <a:pPr marL="2286000" indent="-228600" eaLnBrk="1" hangingPunct="1">
              <a:spcBef>
                <a:spcPct val="50000"/>
              </a:spcBef>
              <a:defRPr/>
            </a:pPr>
            <a:r>
              <a:rPr lang="en-US" altLang="en-US" sz="1600" dirty="0">
                <a:solidFill>
                  <a:srgbClr val="3A949F"/>
                </a:solidFill>
                <a:latin typeface="Arial" panose="020B0604020202020204" pitchFamily="34" charset="0"/>
              </a:rPr>
              <a:t>Government Contracts</a:t>
            </a:r>
          </a:p>
          <a:p>
            <a:pPr marL="2743200" indent="-228600" eaLnBrk="1" hangingPunct="1">
              <a:spcBef>
                <a:spcPct val="50000"/>
              </a:spcBef>
              <a:defRPr/>
            </a:pPr>
            <a:r>
              <a:rPr lang="en-US" altLang="en-US" sz="1200" dirty="0">
                <a:solidFill>
                  <a:srgbClr val="3A949F"/>
                </a:solidFill>
                <a:latin typeface="Arial" panose="020B0604020202020204" pitchFamily="34" charset="0"/>
              </a:rPr>
              <a:t>Review/negotiation: FAR/DFARS compliance</a:t>
            </a:r>
          </a:p>
          <a:p>
            <a:pPr marL="2743200" indent="-228600" eaLnBrk="1" hangingPunct="1">
              <a:spcBef>
                <a:spcPct val="50000"/>
              </a:spcBef>
              <a:defRPr/>
            </a:pPr>
            <a:r>
              <a:rPr lang="en-US" altLang="en-US" sz="1200" dirty="0">
                <a:solidFill>
                  <a:srgbClr val="3A949F"/>
                </a:solidFill>
                <a:latin typeface="Arial" panose="020B0604020202020204" pitchFamily="34" charset="0"/>
              </a:rPr>
              <a:t>Pre &amp; Post Award Teaming: JV’s &amp; Subcontracts</a:t>
            </a:r>
          </a:p>
          <a:p>
            <a:pPr marL="2743200" indent="-228600" eaLnBrk="1" hangingPunct="1">
              <a:spcBef>
                <a:spcPct val="50000"/>
              </a:spcBef>
              <a:defRPr/>
            </a:pPr>
            <a:r>
              <a:rPr lang="en-US" altLang="en-US" sz="1200" dirty="0">
                <a:solidFill>
                  <a:srgbClr val="3A949F"/>
                </a:solidFill>
                <a:latin typeface="Arial" panose="020B0604020202020204" pitchFamily="34" charset="0"/>
              </a:rPr>
              <a:t>Technology: IP preservation &amp; commercialization</a:t>
            </a:r>
          </a:p>
          <a:p>
            <a:pPr marL="0" indent="0" algn="ctr" eaLnBrk="1" hangingPunct="1">
              <a:buNone/>
            </a:pPr>
            <a:endParaRPr lang="en-US" altLang="en-US" sz="1600" b="1" dirty="0">
              <a:solidFill>
                <a:srgbClr val="000066"/>
              </a:solidFill>
            </a:endParaRPr>
          </a:p>
        </p:txBody>
      </p:sp>
      <p:pic>
        <p:nvPicPr>
          <p:cNvPr id="30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0731" y="5181600"/>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629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marL="0" indent="0" algn="ctr" eaLnBrk="1" hangingPunct="1">
              <a:buNone/>
            </a:pPr>
            <a:endParaRPr lang="en-US" altLang="en-US" sz="1600" dirty="0">
              <a:solidFill>
                <a:srgbClr val="2C7799"/>
              </a:solidFill>
            </a:endParaRPr>
          </a:p>
          <a:p>
            <a:pPr marL="0" indent="0" algn="ctr" eaLnBrk="1" hangingPunct="1">
              <a:buNone/>
            </a:pPr>
            <a:r>
              <a:rPr lang="en-US" altLang="en-US" sz="1800" b="1" dirty="0">
                <a:solidFill>
                  <a:srgbClr val="2C7799"/>
                </a:solidFill>
              </a:rPr>
              <a:t>INTRODUCTIONS</a:t>
            </a:r>
          </a:p>
          <a:p>
            <a:pPr marL="0" indent="0" algn="ctr" eaLnBrk="1" hangingPunct="1">
              <a:buNone/>
            </a:pPr>
            <a:r>
              <a:rPr lang="en-US" altLang="en-US" sz="1600" b="1" dirty="0">
                <a:solidFill>
                  <a:srgbClr val="3A949F"/>
                </a:solidFill>
                <a:latin typeface="Bookman Old Style" panose="02050604050505020204" pitchFamily="18" charset="0"/>
              </a:rPr>
              <a:t>Jennifer Schaus      </a:t>
            </a:r>
            <a:r>
              <a:rPr lang="en-US" altLang="en-US" sz="1600" b="1" dirty="0">
                <a:solidFill>
                  <a:srgbClr val="3A949F"/>
                </a:solidFill>
                <a:latin typeface="Bookman Old Style" panose="02050604050505020204" pitchFamily="18" charset="0"/>
                <a:hlinkClick r:id="rId3"/>
              </a:rPr>
              <a:t>www.JenniferSchaus.om</a:t>
            </a:r>
            <a:r>
              <a:rPr lang="en-US" altLang="en-US" sz="1600" b="1" dirty="0">
                <a:solidFill>
                  <a:srgbClr val="3A949F"/>
                </a:solidFill>
                <a:latin typeface="Bookman Old Style" panose="02050604050505020204" pitchFamily="18" charset="0"/>
              </a:rPr>
              <a:t> </a:t>
            </a:r>
          </a:p>
          <a:p>
            <a:pPr marL="2743200" eaLnBrk="1" hangingPunct="1">
              <a:spcBef>
                <a:spcPct val="50000"/>
              </a:spcBef>
            </a:pPr>
            <a:r>
              <a:rPr lang="en-US" altLang="en-US" sz="1600" dirty="0">
                <a:solidFill>
                  <a:srgbClr val="3A949F"/>
                </a:solidFill>
                <a:latin typeface="Bookman Old Style" panose="02050604050505020204" pitchFamily="18" charset="0"/>
              </a:rPr>
              <a:t>Washington DC based</a:t>
            </a:r>
          </a:p>
          <a:p>
            <a:pPr marL="2743200" eaLnBrk="1" hangingPunct="1">
              <a:spcBef>
                <a:spcPct val="50000"/>
              </a:spcBef>
            </a:pPr>
            <a:r>
              <a:rPr lang="en-US" altLang="en-US" sz="1600" dirty="0">
                <a:solidFill>
                  <a:srgbClr val="3A949F"/>
                </a:solidFill>
                <a:latin typeface="Bookman Old Style" panose="02050604050505020204" pitchFamily="18" charset="0"/>
              </a:rPr>
              <a:t>20 </a:t>
            </a:r>
            <a:r>
              <a:rPr lang="en-US" altLang="en-US" sz="1600" dirty="0" err="1">
                <a:solidFill>
                  <a:srgbClr val="3A949F"/>
                </a:solidFill>
                <a:latin typeface="Bookman Old Style" panose="02050604050505020204" pitchFamily="18" charset="0"/>
              </a:rPr>
              <a:t>Yrs</a:t>
            </a:r>
            <a:r>
              <a:rPr lang="en-US" altLang="en-US" sz="1600" dirty="0">
                <a:solidFill>
                  <a:srgbClr val="3A949F"/>
                </a:solidFill>
                <a:latin typeface="Bookman Old Style" panose="02050604050505020204" pitchFamily="18" charset="0"/>
              </a:rPr>
              <a:t> Fed </a:t>
            </a:r>
            <a:r>
              <a:rPr lang="en-US" altLang="en-US" sz="1600" dirty="0" err="1">
                <a:solidFill>
                  <a:srgbClr val="3A949F"/>
                </a:solidFill>
                <a:latin typeface="Bookman Old Style" panose="02050604050505020204" pitchFamily="18" charset="0"/>
              </a:rPr>
              <a:t>Gov</a:t>
            </a:r>
            <a:r>
              <a:rPr lang="en-US" altLang="en-US" sz="1600" dirty="0">
                <a:solidFill>
                  <a:srgbClr val="3A949F"/>
                </a:solidFill>
                <a:latin typeface="Bookman Old Style" panose="02050604050505020204" pitchFamily="18" charset="0"/>
              </a:rPr>
              <a:t> Contracting &amp; Consulting</a:t>
            </a:r>
          </a:p>
          <a:p>
            <a:pPr marL="2743200" eaLnBrk="1" hangingPunct="1">
              <a:spcBef>
                <a:spcPct val="50000"/>
              </a:spcBef>
            </a:pPr>
            <a:r>
              <a:rPr lang="en-US" altLang="en-US" sz="1600" dirty="0">
                <a:solidFill>
                  <a:srgbClr val="3A949F"/>
                </a:solidFill>
                <a:latin typeface="Bookman Old Style" panose="02050604050505020204" pitchFamily="18" charset="0"/>
              </a:rPr>
              <a:t>GSA </a:t>
            </a:r>
            <a:r>
              <a:rPr lang="en-US" altLang="en-US" sz="1600" dirty="0" err="1">
                <a:solidFill>
                  <a:srgbClr val="3A949F"/>
                </a:solidFill>
                <a:latin typeface="Bookman Old Style" panose="02050604050505020204" pitchFamily="18" charset="0"/>
              </a:rPr>
              <a:t>Scheds</a:t>
            </a:r>
            <a:r>
              <a:rPr lang="en-US" altLang="en-US" sz="1600" dirty="0">
                <a:solidFill>
                  <a:srgbClr val="3A949F"/>
                </a:solidFill>
                <a:latin typeface="Bookman Old Style" panose="02050604050505020204" pitchFamily="18" charset="0"/>
              </a:rPr>
              <a:t> / 8a Cert / Proposal Writing</a:t>
            </a:r>
          </a:p>
          <a:p>
            <a:pPr marL="2743200" eaLnBrk="1" hangingPunct="1">
              <a:spcBef>
                <a:spcPct val="50000"/>
              </a:spcBef>
            </a:pPr>
            <a:r>
              <a:rPr lang="en-US" altLang="en-US" sz="1600" dirty="0" err="1">
                <a:solidFill>
                  <a:srgbClr val="3A949F"/>
                </a:solidFill>
                <a:latin typeface="Bookman Old Style" panose="02050604050505020204" pitchFamily="18" charset="0"/>
              </a:rPr>
              <a:t>Gov</a:t>
            </a:r>
            <a:r>
              <a:rPr lang="en-US" altLang="en-US" sz="1600" dirty="0">
                <a:solidFill>
                  <a:srgbClr val="3A949F"/>
                </a:solidFill>
                <a:latin typeface="Bookman Old Style" panose="02050604050505020204" pitchFamily="18" charset="0"/>
              </a:rPr>
              <a:t> Con Events &amp; Conferences</a:t>
            </a:r>
          </a:p>
          <a:p>
            <a:pPr marL="2743200" eaLnBrk="1" hangingPunct="1">
              <a:spcBef>
                <a:spcPct val="50000"/>
              </a:spcBef>
            </a:pPr>
            <a:r>
              <a:rPr lang="en-US" altLang="en-US" sz="1600" dirty="0">
                <a:solidFill>
                  <a:srgbClr val="3A949F"/>
                </a:solidFill>
                <a:latin typeface="Bookman Old Style" panose="02050604050505020204" pitchFamily="18" charset="0"/>
              </a:rPr>
              <a:t>Education:  </a:t>
            </a:r>
          </a:p>
          <a:p>
            <a:pPr marL="2857500" lvl="1" indent="0" eaLnBrk="1" hangingPunct="1">
              <a:spcBef>
                <a:spcPct val="50000"/>
              </a:spcBef>
              <a:buNone/>
            </a:pPr>
            <a:r>
              <a:rPr lang="en-US" altLang="en-US" sz="1200" dirty="0">
                <a:solidFill>
                  <a:srgbClr val="3A949F"/>
                </a:solidFill>
                <a:latin typeface="Bookman Old Style" panose="02050604050505020204" pitchFamily="18" charset="0"/>
              </a:rPr>
              <a:t> </a:t>
            </a:r>
            <a:r>
              <a:rPr lang="en-US" altLang="en-US" sz="1050" dirty="0">
                <a:solidFill>
                  <a:srgbClr val="3A949F"/>
                </a:solidFill>
                <a:latin typeface="Bookman Old Style" panose="02050604050505020204" pitchFamily="18" charset="0"/>
              </a:rPr>
              <a:t>Towson University – B.A.</a:t>
            </a:r>
          </a:p>
          <a:p>
            <a:pPr marL="2855913" indent="0" eaLnBrk="1" hangingPunct="1">
              <a:spcBef>
                <a:spcPct val="50000"/>
              </a:spcBef>
              <a:buNone/>
            </a:pPr>
            <a:r>
              <a:rPr lang="en-US" altLang="en-US" sz="1050" dirty="0">
                <a:solidFill>
                  <a:srgbClr val="3A949F"/>
                </a:solidFill>
                <a:latin typeface="Bookman Old Style" panose="02050604050505020204" pitchFamily="18" charset="0"/>
              </a:rPr>
              <a:t> UC Berkeley - Leadership Accelerator</a:t>
            </a:r>
          </a:p>
          <a:p>
            <a:pPr marL="2855913" indent="0" eaLnBrk="1" hangingPunct="1">
              <a:spcBef>
                <a:spcPct val="50000"/>
              </a:spcBef>
              <a:buNone/>
            </a:pPr>
            <a:r>
              <a:rPr lang="en-US" altLang="en-US" sz="1050" dirty="0">
                <a:solidFill>
                  <a:srgbClr val="3A949F"/>
                </a:solidFill>
                <a:latin typeface="Bookman Old Style" panose="02050604050505020204" pitchFamily="18" charset="0"/>
              </a:rPr>
              <a:t> Cornell University - Exec Leadership Certificate</a:t>
            </a:r>
          </a:p>
          <a:p>
            <a:pPr marL="0" indent="0" algn="ctr" eaLnBrk="1" hangingPunct="1">
              <a:buNone/>
            </a:pPr>
            <a:endParaRPr lang="en-US" altLang="en-US" sz="1600" b="1" dirty="0">
              <a:solidFill>
                <a:srgbClr val="000066"/>
              </a:solidFill>
            </a:endParaRPr>
          </a:p>
        </p:txBody>
      </p:sp>
      <p:pic>
        <p:nvPicPr>
          <p:cNvPr id="3075" name="Picture 4" descr="Jschaus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4581525"/>
            <a:ext cx="1905000" cy="1905000"/>
          </a:xfrm>
          <a:prstGeom prst="rect">
            <a:avLst/>
          </a:prstGeom>
        </p:spPr>
      </p:pic>
    </p:spTree>
    <p:extLst>
      <p:ext uri="{BB962C8B-B14F-4D97-AF65-F5344CB8AC3E}">
        <p14:creationId xmlns:p14="http://schemas.microsoft.com/office/powerpoint/2010/main" val="153092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FontTx/>
              <a:buNone/>
            </a:pPr>
            <a:r>
              <a:rPr lang="en-US" altLang="en-US" sz="1600" b="1" dirty="0">
                <a:solidFill>
                  <a:srgbClr val="2C7799"/>
                </a:solidFill>
              </a:rPr>
              <a:t>PRESENTATION</a:t>
            </a:r>
          </a:p>
          <a:p>
            <a:pPr algn="ctr" eaLnBrk="1" hangingPunct="1">
              <a:buFontTx/>
              <a:buNone/>
            </a:pPr>
            <a:endParaRPr lang="en-US" altLang="en-US" sz="1600" b="1" dirty="0">
              <a:solidFill>
                <a:srgbClr val="0070C0"/>
              </a:solidFill>
            </a:endParaRPr>
          </a:p>
          <a:p>
            <a:pPr algn="ctr" eaLnBrk="1" hangingPunct="1">
              <a:buFontTx/>
              <a:buNone/>
            </a:pPr>
            <a:r>
              <a:rPr lang="en-US" altLang="en-US" sz="2400" b="1" dirty="0">
                <a:solidFill>
                  <a:srgbClr val="2C7799"/>
                </a:solidFill>
                <a:latin typeface="Bookman Old Style" panose="02050604050505020204" pitchFamily="18" charset="0"/>
              </a:rPr>
              <a:t>Joint Ventures</a:t>
            </a:r>
          </a:p>
          <a:p>
            <a:pPr algn="ctr" eaLnBrk="1" hangingPunct="1">
              <a:buFontTx/>
              <a:buNone/>
            </a:pPr>
            <a:endParaRPr lang="en-US" altLang="en-US" b="1" dirty="0">
              <a:solidFill>
                <a:srgbClr val="000066"/>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56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Two Kinds of Teaming Arrangements</a:t>
            </a:r>
          </a:p>
          <a:p>
            <a:pPr marL="1828800" eaLnBrk="1" hangingPunct="1"/>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Vertical – Prime-Sub</a:t>
            </a:r>
          </a:p>
          <a:p>
            <a:pPr marL="1485900" indent="0" eaLnBrk="1" hangingPunct="1">
              <a:buNone/>
            </a:pPr>
            <a:endParaRPr lang="en-US" altLang="en-US" sz="20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Horizontal – Joint Venture</a:t>
            </a:r>
          </a:p>
          <a:p>
            <a:pPr marL="1828800" eaLnBrk="1" hangingPunct="1"/>
            <a:endParaRPr lang="en-US" altLang="en-US" sz="2000" b="1" dirty="0">
              <a:solidFill>
                <a:srgbClr val="2C7799"/>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35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Benefits of Joint Ventures</a:t>
            </a:r>
          </a:p>
          <a:p>
            <a:pPr algn="ctr" eaLnBrk="1" hangingPunct="1">
              <a:buNone/>
            </a:pPr>
            <a:endParaRPr lang="en-US" altLang="en-US" sz="24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Spread Risks</a:t>
            </a:r>
          </a:p>
          <a:p>
            <a:pPr marL="1828800" eaLnBrk="1" hangingPunct="1"/>
            <a:r>
              <a:rPr lang="en-US" altLang="en-US" sz="2000" b="1" dirty="0">
                <a:solidFill>
                  <a:srgbClr val="2C7799"/>
                </a:solidFill>
                <a:latin typeface="Bookman Old Style" panose="02050604050505020204" pitchFamily="18" charset="0"/>
              </a:rPr>
              <a:t>Leverage Combined Capital</a:t>
            </a:r>
          </a:p>
          <a:p>
            <a:pPr marL="1828800" eaLnBrk="1" hangingPunct="1"/>
            <a:r>
              <a:rPr lang="en-US" altLang="en-US" sz="2000" b="1" dirty="0">
                <a:solidFill>
                  <a:srgbClr val="2C7799"/>
                </a:solidFill>
                <a:latin typeface="Bookman Old Style" panose="02050604050505020204" pitchFamily="18" charset="0"/>
              </a:rPr>
              <a:t>Share Profits</a:t>
            </a:r>
          </a:p>
          <a:p>
            <a:pPr marL="1828800" eaLnBrk="1" hangingPunct="1"/>
            <a:r>
              <a:rPr lang="en-US" altLang="en-US" sz="2000" b="1" dirty="0">
                <a:solidFill>
                  <a:srgbClr val="2C7799"/>
                </a:solidFill>
                <a:latin typeface="Bookman Old Style" panose="02050604050505020204" pitchFamily="18" charset="0"/>
              </a:rPr>
              <a:t>Past Performance of other venture</a:t>
            </a:r>
          </a:p>
          <a:p>
            <a:pPr marL="1828800" eaLnBrk="1" hangingPunct="1"/>
            <a:r>
              <a:rPr lang="en-US" altLang="en-US" sz="2000" b="1" dirty="0">
                <a:solidFill>
                  <a:srgbClr val="2C7799"/>
                </a:solidFill>
                <a:latin typeface="Bookman Old Style" panose="02050604050505020204" pitchFamily="18" charset="0"/>
              </a:rPr>
              <a:t>Expanded Contracting Opportunities</a:t>
            </a:r>
            <a:endParaRPr lang="en-US" altLang="en-US" sz="2000" b="1" dirty="0">
              <a:solidFill>
                <a:srgbClr val="2C7799"/>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4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808038"/>
            <a:ext cx="8229600" cy="4525962"/>
          </a:xfrm>
        </p:spPr>
        <p:txBody>
          <a:bodyPr/>
          <a:lstStyle/>
          <a:p>
            <a:pPr algn="ctr" eaLnBrk="1" hangingPunct="1">
              <a:buFontTx/>
              <a:buNone/>
            </a:pPr>
            <a:r>
              <a:rPr lang="en-US" altLang="en-US" sz="2000" b="1" dirty="0">
                <a:solidFill>
                  <a:srgbClr val="3A949F"/>
                </a:solidFill>
              </a:rPr>
              <a:t>Expanded Government Contracting </a:t>
            </a:r>
          </a:p>
          <a:p>
            <a:pPr algn="ctr" eaLnBrk="1" hangingPunct="1">
              <a:buFontTx/>
              <a:buNone/>
            </a:pPr>
            <a:r>
              <a:rPr lang="en-US" altLang="en-US" sz="2000" b="1" dirty="0">
                <a:solidFill>
                  <a:srgbClr val="3A949F"/>
                </a:solidFill>
              </a:rPr>
              <a:t>Opportunities For Joint Ventures</a:t>
            </a:r>
          </a:p>
          <a:p>
            <a:pPr algn="ctr" eaLnBrk="1" hangingPunct="1">
              <a:buFontTx/>
              <a:buNone/>
            </a:pPr>
            <a:endParaRPr lang="en-US" altLang="en-US" sz="1600" b="1" dirty="0">
              <a:solidFill>
                <a:srgbClr val="2C7799"/>
              </a:solidFill>
            </a:endParaRPr>
          </a:p>
          <a:p>
            <a:pPr algn="ctr" eaLnBrk="1" hangingPunct="1">
              <a:buNone/>
            </a:pPr>
            <a:r>
              <a:rPr lang="en-US" altLang="en-US" sz="2400" b="1" dirty="0">
                <a:solidFill>
                  <a:srgbClr val="2C7799"/>
                </a:solidFill>
                <a:latin typeface="Bookman Old Style" panose="02050604050505020204" pitchFamily="18" charset="0"/>
              </a:rPr>
              <a:t>Expanded Opportunities</a:t>
            </a:r>
          </a:p>
          <a:p>
            <a:pPr algn="ctr" eaLnBrk="1" hangingPunct="1">
              <a:buNone/>
            </a:pPr>
            <a:endParaRPr lang="en-US" altLang="en-US" sz="2400" b="1" dirty="0">
              <a:solidFill>
                <a:srgbClr val="2C7799"/>
              </a:solidFill>
              <a:latin typeface="Bookman Old Style" panose="02050604050505020204" pitchFamily="18" charset="0"/>
            </a:endParaRPr>
          </a:p>
          <a:p>
            <a:pPr marL="1828800" eaLnBrk="1" hangingPunct="1"/>
            <a:r>
              <a:rPr lang="en-US" altLang="en-US" sz="2000" b="1" dirty="0">
                <a:solidFill>
                  <a:srgbClr val="2C7799"/>
                </a:solidFill>
                <a:latin typeface="Bookman Old Style" panose="02050604050505020204" pitchFamily="18" charset="0"/>
              </a:rPr>
              <a:t>Small Biz Contracts For JV’s Over Size Standard</a:t>
            </a:r>
          </a:p>
          <a:p>
            <a:pPr marL="1828800" eaLnBrk="1" hangingPunct="1"/>
            <a:r>
              <a:rPr lang="en-US" altLang="en-US" sz="2000" b="1" dirty="0">
                <a:solidFill>
                  <a:srgbClr val="2C7799"/>
                </a:solidFill>
                <a:latin typeface="Bookman Old Style" panose="02050604050505020204" pitchFamily="18" charset="0"/>
              </a:rPr>
              <a:t>Socio-Economic Set-Aside Contracts</a:t>
            </a:r>
          </a:p>
          <a:p>
            <a:pPr marL="1828800" eaLnBrk="1" hangingPunct="1"/>
            <a:r>
              <a:rPr lang="en-US" altLang="en-US" sz="2000" b="1" dirty="0">
                <a:solidFill>
                  <a:srgbClr val="2C7799"/>
                </a:solidFill>
                <a:latin typeface="Bookman Old Style" panose="02050604050505020204" pitchFamily="18" charset="0"/>
              </a:rPr>
              <a:t>Large Business Participation</a:t>
            </a:r>
            <a:endParaRPr lang="en-US" altLang="en-US" sz="2000" b="1" dirty="0">
              <a:solidFill>
                <a:srgbClr val="2C7799"/>
              </a:solidFill>
            </a:endParaRPr>
          </a:p>
        </p:txBody>
      </p:sp>
      <p:pic>
        <p:nvPicPr>
          <p:cNvPr id="3075" name="Picture 4" descr="Jschau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638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4625"/>
            <a:ext cx="2674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21211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4004</TotalTime>
  <Words>844</Words>
  <Application>Microsoft Office PowerPoint</Application>
  <PresentationFormat>On-screen Show (4:3)</PresentationFormat>
  <Paragraphs>298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Bookman Old Style</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dc:creator>
  <cp:lastModifiedBy>Author</cp:lastModifiedBy>
  <cp:revision>315</cp:revision>
  <cp:lastPrinted>2017-03-09T11:31:22Z</cp:lastPrinted>
  <dcterms:created xsi:type="dcterms:W3CDTF">2013-02-04T20:42:33Z</dcterms:created>
  <dcterms:modified xsi:type="dcterms:W3CDTF">2017-03-11T17:40:15Z</dcterms:modified>
</cp:coreProperties>
</file>