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66" r:id="rId6"/>
    <p:sldId id="261" r:id="rId7"/>
    <p:sldId id="262" r:id="rId8"/>
    <p:sldId id="263" r:id="rId9"/>
    <p:sldId id="259" r:id="rId10"/>
    <p:sldId id="277" r:id="rId11"/>
    <p:sldId id="268" r:id="rId12"/>
    <p:sldId id="269" r:id="rId13"/>
    <p:sldId id="270" r:id="rId14"/>
    <p:sldId id="271" r:id="rId15"/>
    <p:sldId id="278" r:id="rId16"/>
    <p:sldId id="272" r:id="rId17"/>
    <p:sldId id="274" r:id="rId18"/>
    <p:sldId id="276" r:id="rId19"/>
    <p:sldId id="26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55581" autoAdjust="0"/>
  </p:normalViewPr>
  <p:slideViewPr>
    <p:cSldViewPr snapToGrid="0">
      <p:cViewPr varScale="1">
        <p:scale>
          <a:sx n="60" d="100"/>
          <a:sy n="60" d="100"/>
        </p:scale>
        <p:origin x="2484" y="60"/>
      </p:cViewPr>
      <p:guideLst/>
    </p:cSldViewPr>
  </p:slideViewPr>
  <p:outlineViewPr>
    <p:cViewPr>
      <p:scale>
        <a:sx n="33" d="100"/>
        <a:sy n="33" d="100"/>
      </p:scale>
      <p:origin x="0" y="-6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2472" y="-34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43829-928D-4C10-B264-88D15BEF8A0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E410F-36D0-4A43-8745-E9E8BAF4A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71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57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79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19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85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3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40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09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89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89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43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09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7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53F6-2558-46B7-90C7-28EDD204E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EAF2B1-F5D8-4195-9C27-B8E731598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0094E-AD0D-4A01-92BC-CBB67FFEF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1F81C-532E-4EAB-864F-46150610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1742E-15D0-45C8-AC9A-668850E6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3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96A2-A746-4065-809C-CAC16BAA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9B3D6-08DA-4571-AD2B-E5AD16016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BC093-E418-4BFF-8497-E77F4E0D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6F906-FD69-43C6-9EDB-A9368E3C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BD982-0B9B-47C3-902E-AD7960B6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1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B806E3-6659-415C-90B5-F35399173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1949F9-328C-4773-A1CD-A997DA113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7D048-4F16-4531-BBEC-795679CE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2A8CA-A597-4B9A-803D-B1A39D65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FB9BB-CC48-4491-B587-4B8AEA2E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6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6FB48-A962-46CC-B942-D7F7A9E9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9A8A-B9AA-443E-B1F6-C334F8F8F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29704-8783-4D60-917B-0F7EDA12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0E59E-E4FC-45E8-826A-2DE5CCF5E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29C5E-46C3-41B9-969B-E8DE9875C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7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432D7-ED9F-47AA-B10C-D3C37C25C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74C25-4981-45CD-92B8-A6E5DADFF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5CB50-A43B-4609-AC9C-6C7C3F45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A358C-9EDA-4C94-97A2-B1330DAD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4B94B-7E45-4F5A-8A27-21CE51541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E32BE-3F33-4063-87AB-3F010E61E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14E14-588A-48D9-AF2E-07EF32E0A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3DC38-FC3E-4CEF-B316-AED7ECC32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A30C5-88EA-449A-B7EC-13EC2146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D6791-5471-40EC-8885-954DD954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45B44-BC50-48B5-A584-2E18A01E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B7864-D5C2-475F-913E-06C7C763D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53548-A0E2-467D-9A69-19E749AA6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3B1E9-DEF9-4267-A3ED-5F9383D99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346B7-2D2E-4F6A-81A8-E7682FDE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A96A2F-E4E0-4C7A-BFFB-F0533A473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24C285-EB76-48AB-974F-AD4321C9C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2F524-D9CF-42C9-890B-E5F8B904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806401-5663-45DA-BEB5-52B9D63A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2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F2FFA-1BE0-4CC9-A322-551B1B46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74484-70DF-428A-AD6C-87163929A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343D6-8DF1-475D-98E9-6CDD1448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5993-423D-4C35-8CDE-EFF4A79B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9A37FB-DC4C-49DA-82F8-70DBF002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1A8200-E1C4-4560-91ED-55D9D155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3CB00-DEB9-4C76-93F5-E68A962AB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8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FAF78-A338-4279-9139-B3E013184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18227-F68F-402B-BBA6-A68B6C82B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64529-BB47-458B-937F-B77583E96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2CA8A-AAA4-46C3-8F5B-ACD6A901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8A8A6-59A4-419A-8B56-D76AA87EF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7F209-E7EB-4618-B008-78FD850B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9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D8C-B2E3-487A-8925-264ACBE0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B1FE8-6FBE-4330-92AA-B1BF19E18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87FAC-7EF9-42BA-B919-255262DE8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8FA77-4C6D-412F-87F3-A2AC824E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28478-4606-4B84-B590-414787C4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50B23-31FD-4857-A435-9E7757A7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2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8A201B-7EAE-4C6A-BF46-857E8ED24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5ED33-E457-4A5D-BE93-A3CCC06A1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62B31-E8B2-4535-9700-9AD96AD65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8D935-5D27-4406-B78A-46550D29DCE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67F5C-F736-4986-8750-C2780DC87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A709E-DD36-4AB6-901F-346EC7103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hyperlink" Target="https://www.acquisition.gov/" TargetMode="External"/><Relationship Id="rId4" Type="http://schemas.openxmlformats.org/officeDocument/2006/relationships/hyperlink" Target="https://www.ecfr.gov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madeo@amadeolaw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jpg"/><Relationship Id="rId4" Type="http://schemas.openxmlformats.org/officeDocument/2006/relationships/hyperlink" Target="http://www.amadeolaw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440" y="1122363"/>
            <a:ext cx="11653520" cy="2387600"/>
          </a:xfrm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Jennifer Schaus &amp;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Associates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2562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GOV CON WEBINAR SERIES - 2017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418" y="3779781"/>
            <a:ext cx="2833126" cy="2515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1EBB2-F338-4B39-85A6-E0DB08A4FD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487" y="4040952"/>
            <a:ext cx="4183513" cy="225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73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TWO KINDS OF FLOW DOWN CLAUSES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MANDATORY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OPTIONAL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16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MANDATORY FLOW DOWN CLAUSES</a:t>
            </a:r>
          </a:p>
          <a:p>
            <a:r>
              <a:rPr lang="en-US" sz="2800" dirty="0">
                <a:solidFill>
                  <a:srgbClr val="0070C0"/>
                </a:solidFill>
              </a:rPr>
              <a:t>STRUCTURE OF FAR &amp; DFARS CLAUSE IMPLEMENTATION</a:t>
            </a:r>
            <a:br>
              <a:rPr lang="en-US" sz="2800" dirty="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Implementing Rule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FAR Part 52 Clause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DFARS Part 252 Clause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6955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2174875" indent="-457200" algn="l" defTabSz="854075"/>
            <a:br>
              <a:rPr lang="en-US" sz="3200" dirty="0">
                <a:solidFill>
                  <a:srgbClr val="0070C0"/>
                </a:solidFill>
              </a:rPr>
            </a:br>
            <a:r>
              <a:rPr lang="en-US" sz="3200" dirty="0">
                <a:solidFill>
                  <a:srgbClr val="0070C0"/>
                </a:solidFill>
              </a:rPr>
              <a:t>	   MANDATORY FLOW DOWN CLAUSES</a:t>
            </a:r>
          </a:p>
          <a:p>
            <a:pPr marL="2174875" indent="-457200" algn="l" defTabSz="854075"/>
            <a:r>
              <a:rPr lang="en-US" sz="3200" dirty="0">
                <a:solidFill>
                  <a:srgbClr val="0070C0"/>
                </a:solidFill>
              </a:rPr>
              <a:t>				</a:t>
            </a:r>
            <a:r>
              <a:rPr lang="en-US" sz="2800" dirty="0">
                <a:solidFill>
                  <a:srgbClr val="0070C0"/>
                </a:solidFill>
              </a:rPr>
              <a:t>WHICH SUBCONTRACTS?</a:t>
            </a:r>
          </a:p>
          <a:p>
            <a:pPr marL="2174875" lvl="8" indent="-457200" algn="l" defTabSz="854075"/>
            <a:r>
              <a:rPr lang="en-US" sz="2400" dirty="0">
                <a:solidFill>
                  <a:srgbClr val="0070C0"/>
                </a:solidFill>
              </a:rPr>
              <a:t>FAR Part 44 –Subcontracting Policies &amp; Procedures</a:t>
            </a:r>
          </a:p>
          <a:p>
            <a:pPr marL="2174875" lvl="8" indent="-457200" algn="l" defTabSz="854075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70C0"/>
                </a:solidFill>
              </a:rPr>
              <a:t>Subcontract – Contract</a:t>
            </a:r>
            <a:r>
              <a:rPr lang="en-US" sz="2400" dirty="0">
                <a:solidFill>
                  <a:srgbClr val="0070C0"/>
                </a:solidFill>
              </a:rPr>
              <a:t> entered into by </a:t>
            </a:r>
            <a:r>
              <a:rPr lang="en-US" sz="2400" i="1" dirty="0">
                <a:solidFill>
                  <a:srgbClr val="0070C0"/>
                </a:solidFill>
              </a:rPr>
              <a:t>subcontractor</a:t>
            </a:r>
            <a:r>
              <a:rPr lang="en-US" sz="2400" dirty="0">
                <a:solidFill>
                  <a:srgbClr val="0070C0"/>
                </a:solidFill>
              </a:rPr>
              <a:t> to furnish supplies or services</a:t>
            </a:r>
          </a:p>
          <a:p>
            <a:pPr marL="3089275" lvl="8" indent="-457200" algn="l" defTabSz="854075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Includes purchase orders and changes or modifications</a:t>
            </a:r>
          </a:p>
          <a:p>
            <a:pPr marL="3089275" lvl="8" indent="-457200" algn="l" defTabSz="854075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70C0"/>
              </a:solidFill>
            </a:endParaRPr>
          </a:p>
          <a:p>
            <a:pPr marL="2174875" lvl="8" indent="-457200" algn="l" defTabSz="854075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70C0"/>
                </a:solidFill>
              </a:rPr>
              <a:t>Contract</a:t>
            </a:r>
            <a:r>
              <a:rPr lang="en-US" sz="2400" dirty="0">
                <a:solidFill>
                  <a:srgbClr val="0070C0"/>
                </a:solidFill>
              </a:rPr>
              <a:t> – mutually binding legal relationship obligating a seller to furnish supplies or services and buyer to pay for them</a:t>
            </a:r>
          </a:p>
          <a:p>
            <a:pPr marL="2174875" lvl="8" indent="-457200" algn="l" defTabSz="854075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70C0"/>
              </a:solidFill>
            </a:endParaRPr>
          </a:p>
          <a:p>
            <a:pPr marL="2174875" lvl="8" indent="-457200" algn="l" defTabSz="854075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70C0"/>
                </a:solidFill>
              </a:rPr>
              <a:t>Subcontractor</a:t>
            </a:r>
            <a:r>
              <a:rPr lang="en-US" sz="2400" dirty="0">
                <a:solidFill>
                  <a:srgbClr val="0070C0"/>
                </a:solidFill>
              </a:rPr>
              <a:t> – any vendor, supplier, distributor or firm that furnishes supplies or services to or for a prime or another subcontractor</a:t>
            </a:r>
          </a:p>
          <a:p>
            <a:pPr marL="2566988" lvl="8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3321050" lvl="8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3321050" lvl="8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031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MANDATORY FLOW DOWN CLAUSES</a:t>
            </a:r>
          </a:p>
          <a:p>
            <a:pPr marL="3087688" lvl="8" algn="l"/>
            <a:endParaRPr lang="en-US" sz="2400" dirty="0">
              <a:solidFill>
                <a:srgbClr val="0070C0"/>
              </a:solidFill>
            </a:endParaRPr>
          </a:p>
          <a:p>
            <a:pPr marL="3544888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Read or be familiar with each clause in prime contract</a:t>
            </a:r>
          </a:p>
          <a:p>
            <a:pPr marL="3087688" lvl="8" algn="l"/>
            <a:endParaRPr lang="en-US" sz="2400" dirty="0">
              <a:solidFill>
                <a:srgbClr val="0070C0"/>
              </a:solidFill>
            </a:endParaRPr>
          </a:p>
          <a:p>
            <a:pPr marL="3544888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Review clauses incorporated by reference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hlinkClick r:id="rId4"/>
              </a:rPr>
              <a:t>https://www.ecfr.gov/</a:t>
            </a:r>
            <a:endParaRPr lang="en-US" sz="24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hlinkClick r:id="rId5"/>
              </a:rPr>
              <a:t>https://www.acquisition.gov</a:t>
            </a:r>
            <a:endParaRPr lang="en-US" sz="2400" dirty="0">
              <a:solidFill>
                <a:srgbClr val="0070C0"/>
              </a:solidFill>
            </a:endParaRPr>
          </a:p>
          <a:p>
            <a:pPr lvl="8" algn="l"/>
            <a:endParaRPr lang="en-US" sz="2400" dirty="0">
              <a:solidFill>
                <a:srgbClr val="0070C0"/>
              </a:solidFill>
            </a:endParaRPr>
          </a:p>
          <a:p>
            <a:pPr marL="3544888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May require minimum threshold</a:t>
            </a:r>
          </a:p>
          <a:p>
            <a:pPr marL="3087688" lvl="8" algn="l"/>
            <a:endParaRPr lang="en-US" sz="2400" dirty="0">
              <a:solidFill>
                <a:srgbClr val="0070C0"/>
              </a:solidFill>
            </a:endParaRPr>
          </a:p>
          <a:p>
            <a:pPr marL="3544888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May exclude certain subcontracts</a:t>
            </a:r>
          </a:p>
          <a:p>
            <a:pPr marL="3544888" lvl="8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3920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COMMERCIAL ITEM SUBCONTRACTS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FAR 2.101 – Commercial Items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Items other than real property customarily used by the general public or non-government entities for non-governmental purposes – and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Sold, leased or licensed to the general public; or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Offered for sale, lease or license to the general public</a:t>
            </a:r>
            <a:endParaRPr lang="en-US" sz="9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Variations and combinations of these items</a:t>
            </a:r>
            <a:endParaRPr lang="en-US" sz="9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Services that are procured in support of these items</a:t>
            </a: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Includes COTS</a:t>
            </a: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931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COMMERCIAL ITEM SUBCONTRACTS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Mandatory Flow Downs</a:t>
            </a:r>
          </a:p>
          <a:p>
            <a:pPr marL="2286000" lvl="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1828800" lvl="8" indent="-401638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FAR 52.212-5(e)(1) – Commercial Item Prime - 23 Clauses</a:t>
            </a:r>
          </a:p>
          <a:p>
            <a:pPr marL="1828800" lvl="8" indent="-40163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1828800" lvl="8" indent="-401638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FAR 52.244-6 – When Prime is not for Commercial Item - 19 Clauses</a:t>
            </a:r>
          </a:p>
          <a:p>
            <a:pPr marL="1828800" lvl="8" indent="-40163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1828800" lvl="8" indent="-401638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May include a minimum number of additional clauses</a:t>
            </a:r>
          </a:p>
          <a:p>
            <a:pPr marL="1828800" lvl="8" indent="-40163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424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INCORPORATE BY REFERENCE OR BY FULL TEXT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FAR 52.102 – CO’s encouraged to incorporate by reference</a:t>
            </a:r>
          </a:p>
          <a:p>
            <a:pPr marL="27432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Blanket incorporation of prime contract</a:t>
            </a:r>
          </a:p>
          <a:p>
            <a:pPr marL="2743200" lvl="8" indent="-457200" algn="l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70C0"/>
                </a:solidFill>
              </a:rPr>
              <a:t>Insurance Co. of North Amer. v. Aberdeen Ins. Serv. (5</a:t>
            </a:r>
            <a:r>
              <a:rPr lang="en-US" sz="2400" i="1" baseline="30000" dirty="0">
                <a:solidFill>
                  <a:srgbClr val="0070C0"/>
                </a:solidFill>
              </a:rPr>
              <a:t>th</a:t>
            </a:r>
            <a:r>
              <a:rPr lang="en-US" sz="2400" i="1" dirty="0">
                <a:solidFill>
                  <a:srgbClr val="0070C0"/>
                </a:solidFill>
              </a:rPr>
              <a:t> Cir. 2001)  -  </a:t>
            </a:r>
            <a:r>
              <a:rPr lang="en-US" sz="2400" dirty="0">
                <a:solidFill>
                  <a:srgbClr val="0070C0"/>
                </a:solidFill>
              </a:rPr>
              <a:t>FAR clause must be “inserted”</a:t>
            </a:r>
          </a:p>
          <a:p>
            <a:pPr marL="27432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Look to flow down provision</a:t>
            </a:r>
          </a:p>
          <a:p>
            <a:pPr marL="3208338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Include or incorporate the substance of the clause</a:t>
            </a:r>
          </a:p>
          <a:p>
            <a:pPr marL="3208338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Include the requirement or include a similar requirement</a:t>
            </a:r>
          </a:p>
          <a:p>
            <a:pPr marL="3208338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Insert the terms of the clause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816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OPTIONAL FLOW DOWN CLAUSES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Commercial Item Subcontracts </a:t>
            </a:r>
          </a:p>
          <a:p>
            <a:pPr marL="46355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Add otherwise mandatory clauses as necessary</a:t>
            </a: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Clauses Concerning Essential Terms</a:t>
            </a:r>
          </a:p>
          <a:p>
            <a:pPr marL="45720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Termination For Convenience</a:t>
            </a:r>
          </a:p>
          <a:p>
            <a:pPr marL="45720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Changes Clause</a:t>
            </a:r>
          </a:p>
          <a:p>
            <a:pPr marL="45720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Price Reduction Clauses</a:t>
            </a:r>
          </a:p>
          <a:p>
            <a:pPr marL="4059238" lvl="8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4059238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Disputes Clauses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277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COMMON ISSUES</a:t>
            </a:r>
          </a:p>
          <a:p>
            <a:endParaRPr lang="en-US" sz="28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Prime/Sub Always Does It This Way</a:t>
            </a:r>
          </a:p>
          <a:p>
            <a:pPr lvl="8" algn="l"/>
            <a:endParaRPr lang="en-US" sz="24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All FAR or DFARS Clauses Inserted</a:t>
            </a:r>
          </a:p>
          <a:p>
            <a:pPr lvl="8" algn="l"/>
            <a:endParaRPr lang="en-US" sz="24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Every Possible Flow Down Clause Incorporated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50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760" y="203200"/>
            <a:ext cx="11714480" cy="1417002"/>
          </a:xfrm>
        </p:spPr>
        <p:txBody>
          <a:bodyPr>
            <a:normAutofit fontScale="90000"/>
          </a:bodyPr>
          <a:lstStyle/>
          <a:p>
            <a:br>
              <a:rPr lang="en-US" sz="4900" dirty="0">
                <a:solidFill>
                  <a:srgbClr val="002060"/>
                </a:solidFill>
              </a:rPr>
            </a:br>
            <a:br>
              <a:rPr lang="en-US" sz="4900" dirty="0">
                <a:solidFill>
                  <a:srgbClr val="002060"/>
                </a:solidFill>
              </a:rPr>
            </a:br>
            <a:r>
              <a:rPr lang="en-US" sz="4400" dirty="0">
                <a:solidFill>
                  <a:srgbClr val="002060"/>
                </a:solidFill>
              </a:rPr>
              <a:t>Jennifer Schaus &amp; Associates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0544" y="911701"/>
            <a:ext cx="9144000" cy="60672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GOV CON WEBINAR SERIES - 2017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898" y="3829130"/>
            <a:ext cx="2833126" cy="2515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1EBB2-F338-4B39-85A6-E0DB08A4FD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487" y="4040952"/>
            <a:ext cx="4183513" cy="22545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B5C0AF-1F5D-4A2B-B3F5-1166131AB8AE}"/>
              </a:ext>
            </a:extLst>
          </p:cNvPr>
          <p:cNvSpPr txBox="1"/>
          <p:nvPr/>
        </p:nvSpPr>
        <p:spPr>
          <a:xfrm>
            <a:off x="1508760" y="2514177"/>
            <a:ext cx="1084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CONTACT OUR SPEAKER (MARK A. AMADEO) AT (202-640-2090) AND AT (</a:t>
            </a:r>
            <a:r>
              <a:rPr lang="en-US" dirty="0">
                <a:hlinkClick r:id="rId4"/>
              </a:rPr>
              <a:t>mamadeo@amadeolaw.com</a:t>
            </a:r>
            <a:r>
              <a:rPr lang="en-US" dirty="0"/>
              <a:t>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25EA39-9726-4770-93A6-492778497DBA}"/>
              </a:ext>
            </a:extLst>
          </p:cNvPr>
          <p:cNvSpPr txBox="1"/>
          <p:nvPr/>
        </p:nvSpPr>
        <p:spPr>
          <a:xfrm>
            <a:off x="4622800" y="1640197"/>
            <a:ext cx="2519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highlight>
                  <a:srgbClr val="FFFF00"/>
                </a:highlight>
              </a:rPr>
              <a:t>QUESTIONS?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735E6A-B68E-485D-AA49-96A84A0E4380}"/>
              </a:ext>
            </a:extLst>
          </p:cNvPr>
          <p:cNvSpPr txBox="1"/>
          <p:nvPr/>
        </p:nvSpPr>
        <p:spPr>
          <a:xfrm>
            <a:off x="1508761" y="3305910"/>
            <a:ext cx="1020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THANK YOU FOR ATTENDING!!        </a:t>
            </a:r>
            <a:r>
              <a:rPr lang="en-US" sz="2800" b="1" dirty="0">
                <a:solidFill>
                  <a:schemeClr val="accent1"/>
                </a:solidFill>
              </a:rPr>
              <a:t>  WWW.JENNIFERSCHAUS.COM</a:t>
            </a:r>
          </a:p>
        </p:txBody>
      </p:sp>
    </p:spTree>
    <p:extLst>
      <p:ext uri="{BB962C8B-B14F-4D97-AF65-F5344CB8AC3E}">
        <p14:creationId xmlns:p14="http://schemas.microsoft.com/office/powerpoint/2010/main" val="343410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72159"/>
            <a:ext cx="9144000" cy="3982833"/>
          </a:xfrm>
          <a:ln w="76200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endParaRPr lang="en-US" b="1" dirty="0"/>
          </a:p>
          <a:p>
            <a:r>
              <a:rPr lang="en-US" b="1" dirty="0"/>
              <a:t>Join Us for A Series of Complimentary Webinars </a:t>
            </a:r>
          </a:p>
          <a:p>
            <a:r>
              <a:rPr lang="en-US" b="1" dirty="0"/>
              <a:t>on various US Federal Government Contracting Topics.  </a:t>
            </a:r>
          </a:p>
          <a:p>
            <a:r>
              <a:rPr lang="en-US" b="1" dirty="0"/>
              <a:t>Presenters are industry experts </a:t>
            </a:r>
          </a:p>
          <a:p>
            <a:r>
              <a:rPr lang="en-US" b="1" dirty="0"/>
              <a:t>sharing knowledge </a:t>
            </a:r>
          </a:p>
          <a:p>
            <a:r>
              <a:rPr lang="en-US" b="1" dirty="0"/>
              <a:t>about the competitive government contracting sector.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Find all of our Govt Contracting webinars (free download) at </a:t>
            </a:r>
            <a:r>
              <a:rPr lang="en-US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Contact Us @ 2 0 2 – 3 6 5 – 0 5 9 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0" y="4852815"/>
            <a:ext cx="2330822" cy="19267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1EBB2-F338-4B39-85A6-E0DB08A4FD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28" y="4959275"/>
            <a:ext cx="2978529" cy="166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10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125200" cy="5022029"/>
          </a:xfrm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JENNIFER SCHAUS &amp; ASSOCIATES: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Based in downtown Washington, DC;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A la carte services for Federal Contractors;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Proposal Writing to GSA Schedules and Contract Administration, etc.;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Deep bench of industry experts;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Educational webinars;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Networking events and seminars;</a:t>
            </a:r>
          </a:p>
          <a:p>
            <a:r>
              <a:rPr lang="en-US" sz="3200" dirty="0">
                <a:solidFill>
                  <a:srgbClr val="0070C0"/>
                </a:solidFill>
              </a:rPr>
              <a:t>WEBSITE:  </a:t>
            </a:r>
            <a:r>
              <a:rPr lang="en-US" sz="3200" dirty="0">
                <a:solidFill>
                  <a:srgbClr val="0070C0"/>
                </a:solidFill>
                <a:hlinkClick r:id="rId2"/>
              </a:rPr>
              <a:t>http://www.JenniferSchaus.com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692D71-D06A-40D9-BBDE-7A0C2DB312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29" y="5849559"/>
            <a:ext cx="1659051" cy="93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61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JENNIFER SCHAUS: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Began career with D&amp;B;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Over 20 years in federal contracting;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Industry speaker and author;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Board Member:  </a:t>
            </a:r>
            <a:r>
              <a:rPr lang="en-US" dirty="0" err="1">
                <a:solidFill>
                  <a:srgbClr val="0070C0"/>
                </a:solidFill>
              </a:rPr>
              <a:t>GovLish</a:t>
            </a:r>
            <a:r>
              <a:rPr lang="en-US" dirty="0">
                <a:solidFill>
                  <a:srgbClr val="0070C0"/>
                </a:solidFill>
              </a:rPr>
              <a:t>;  NCMA; and NMIA.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Volunteer Mentor &amp;/or Instructor: VA PTAP; CBP / VBOC; Capitol Post; 1776; Eastern Foundry, WIT; WDCEP and the Towson University Incubator.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D430ADA-F8DD-43DE-AD69-4A5F3EB066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72" y="5860671"/>
            <a:ext cx="1639227" cy="918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86ED2E-3ECE-421F-BBA2-6D8A0E455F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519" y="4368800"/>
            <a:ext cx="1109980" cy="122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OUR SPEAKER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MARK A. AMADEO, ESQ.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3A83C222-50B2-415E-82B6-6727424629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49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MARK A. AMADEO</a:t>
            </a:r>
            <a:endParaRPr lang="en-US" altLang="en-US" sz="2900" dirty="0">
              <a:solidFill>
                <a:srgbClr val="0070C0"/>
              </a:solidFill>
            </a:endParaRP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Founder &amp; Managing Partner of Amadeo Law Firm, PLLC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Over 20 years of experience as government counsel &amp; law firm counsel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Before starting boutique law firm, was a partner at DC law firm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Litigation background in complex cases helps avoid pitfalls 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LL.M. Georgetown University Law Center; J.D. University of Wisconsin Law School;  B.A. Boston College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Member of several business, government contracting &amp; technology groups in DC, Maryland &amp; Virginia</a:t>
            </a:r>
          </a:p>
          <a:p>
            <a:pPr marL="2457450" lvl="3" algn="l">
              <a:spcBef>
                <a:spcPct val="50000"/>
              </a:spcBef>
              <a:defRPr/>
            </a:pPr>
            <a:r>
              <a:rPr lang="en-US" sz="1400" dirty="0">
                <a:solidFill>
                  <a:srgbClr val="0070C0"/>
                </a:solidFill>
              </a:rPr>
              <a:t>		Phone: (202) 640-2090  Email: mamadeo@amadeolaw.com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5AC4C643-8907-4493-9DF4-9A34AC81C8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D7D108-36A4-4961-9076-4F19FF1445C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880" y="3943546"/>
            <a:ext cx="2194560" cy="156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3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4096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AMADEO LAW FIRM, PLLC</a:t>
            </a:r>
            <a:br>
              <a:rPr lang="en-US" sz="3200" dirty="0">
                <a:solidFill>
                  <a:srgbClr val="C00000"/>
                </a:solidFill>
              </a:rPr>
            </a:br>
            <a:endParaRPr lang="en-US" altLang="en-US" sz="2400" dirty="0">
              <a:solidFill>
                <a:srgbClr val="0070C0"/>
              </a:solidFill>
            </a:endParaRPr>
          </a:p>
          <a:p>
            <a:pPr marL="2743200" lvl="5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Boutique With Offices in DC, Bethesda &amp; Frederick</a:t>
            </a:r>
          </a:p>
          <a:p>
            <a:pPr marL="2743200" lvl="5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Focus on Government Contracting &amp; Technology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Review/negotiation: FAR/DFARS </a:t>
            </a:r>
            <a:r>
              <a:rPr lang="en-US" altLang="en-US" sz="2800" dirty="0" err="1">
                <a:solidFill>
                  <a:srgbClr val="0070C0"/>
                </a:solidFill>
              </a:rPr>
              <a:t>complianc</a:t>
            </a:r>
            <a:endParaRPr lang="en-US" altLang="en-US" sz="28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Pre &amp; Post Award Teaming: JV’s &amp; Subcontracts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Technology: IP preservation &amp; commercialization</a:t>
            </a:r>
          </a:p>
          <a:p>
            <a:r>
              <a:rPr lang="en-US" sz="3200" dirty="0">
                <a:solidFill>
                  <a:srgbClr val="0070C0"/>
                </a:solidFill>
              </a:rPr>
              <a:t>WEBSITE:   </a:t>
            </a:r>
            <a:r>
              <a:rPr lang="en-US" sz="3200" dirty="0">
                <a:solidFill>
                  <a:srgbClr val="0070C0"/>
                </a:solidFill>
                <a:hlinkClick r:id="rId4"/>
              </a:rPr>
              <a:t>http://www.amadeolaw.com</a:t>
            </a:r>
            <a:r>
              <a:rPr lang="en-US" sz="3200" dirty="0">
                <a:solidFill>
                  <a:srgbClr val="0070C0"/>
                </a:solidFill>
              </a:rPr>
              <a:t>	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A0F9FD3D-F431-4F50-8E8F-1854C3EC8F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712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47251"/>
            <a:ext cx="1141984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FLOW DOWN CLAUSES FOR PRIMES &amp; SUBS –</a:t>
            </a:r>
          </a:p>
          <a:p>
            <a:r>
              <a:rPr lang="en-US" sz="3200" dirty="0">
                <a:solidFill>
                  <a:srgbClr val="0070C0"/>
                </a:solidFill>
              </a:rPr>
              <a:t>A CLOSER LOOK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Friday, August 25,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49EB202D-5423-48DA-8E98-AE8B80596D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136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WHICH CLAUSES?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FAR CLAUSES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DFARS CLAUSES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OTHER AGENCY SPECIFIC CLAUSES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718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1864</TotalTime>
  <Words>990</Words>
  <Application>Microsoft Office PowerPoint</Application>
  <PresentationFormat>Widescreen</PresentationFormat>
  <Paragraphs>183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Jennifer Schaus &amp;  Associates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  Jennifer Schaus &amp; Associates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Jennifer Schaus &amp;  Associates</dc:title>
  <dc:creator>Jennifer</dc:creator>
  <cp:lastModifiedBy>Author</cp:lastModifiedBy>
  <cp:revision>99</cp:revision>
  <dcterms:created xsi:type="dcterms:W3CDTF">2017-06-26T21:25:10Z</dcterms:created>
  <dcterms:modified xsi:type="dcterms:W3CDTF">2017-08-24T10:51:13Z</dcterms:modified>
</cp:coreProperties>
</file>