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79" r:id="rId19"/>
    <p:sldId id="280" r:id="rId20"/>
    <p:sldId id="281" r:id="rId21"/>
    <p:sldId id="284" r:id="rId22"/>
    <p:sldId id="283" r:id="rId23"/>
    <p:sldId id="286" r:id="rId24"/>
    <p:sldId id="285" r:id="rId25"/>
    <p:sldId id="288" r:id="rId26"/>
    <p:sldId id="287" r:id="rId27"/>
    <p:sldId id="289" r:id="rId28"/>
    <p:sldId id="265" r:id="rId29"/>
    <p:sldId id="266" r:id="rId30"/>
  </p:sldIdLst>
  <p:sldSz cx="12192000" cy="6858000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37" autoAdjust="0"/>
  </p:normalViewPr>
  <p:slideViewPr>
    <p:cSldViewPr snapToGrid="0">
      <p:cViewPr varScale="1">
        <p:scale>
          <a:sx n="53" d="100"/>
          <a:sy n="53" d="100"/>
        </p:scale>
        <p:origin x="1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109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66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68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b="1"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27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31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76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b="1"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86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48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18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86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43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812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048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907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639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705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75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843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0bef076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60bef076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b="1"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67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98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madeo@amadeolaw.com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ello@JenniferSchaus.com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amadeolaw.com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cquisition.gov/content/part-27-patents-data-and-copyright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28775" y="328169"/>
            <a:ext cx="9144000" cy="2080578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 Black"/>
              <a:buNone/>
            </a:pP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</a:t>
            </a:r>
            <a:b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 2020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2645" y="4112611"/>
            <a:ext cx="2028825" cy="17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768" y="4335452"/>
            <a:ext cx="2448470" cy="12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09537" y="6103161"/>
            <a:ext cx="11972925" cy="4001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179299" y="2771935"/>
            <a:ext cx="83643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us in this complimentary webinars series as we uncover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Part of The FAR (Federal Acquisition Regulations)  so you can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understand the rules of the (federal contracting) game.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Copyrights</a:t>
            </a:r>
          </a:p>
          <a:p>
            <a:pPr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		Works Created During Contract Performance 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Government’s License Rights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Paid-up, nonexclusive, irrevocable license to</a:t>
            </a:r>
          </a:p>
          <a:p>
            <a:pPr marL="4572000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Reproduce</a:t>
            </a:r>
          </a:p>
          <a:p>
            <a:pPr marL="4572000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Prepare derivative works</a:t>
            </a:r>
          </a:p>
          <a:p>
            <a:pPr marL="4572000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Distribute</a:t>
            </a:r>
          </a:p>
          <a:p>
            <a:pPr marL="4572000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Perform or Display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7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Copyrights</a:t>
            </a:r>
          </a:p>
          <a:p>
            <a:pPr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		Works Created Outside of Contract Performance 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addresses:  Can it be delivered to government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Only if contractor obtains CO permission; or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Acquires or grants a copyright license to USG</a:t>
            </a:r>
          </a:p>
          <a:p>
            <a:pPr marL="412115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License – same as works created during contract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&amp; Inventions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Created During Contract Performance (Subject Inventions)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Ownership Rights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Generally – Contractor Can Elect To Retain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5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&amp; Inventions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Created During Contract Performance (Subject Inventions)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Ownership Rights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Exceptions – must assign to Government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Not in US or subject to foreign control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Exceptional circumstances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Foreign intelligence/counterintelligence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DOE nuclear propulsion or weapons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Statute or agency regulations</a:t>
            </a:r>
          </a:p>
          <a:p>
            <a:pPr marL="3657600" lvl="6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76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&amp; Inventions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Created During Contract Performance (Subject Inventions)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Ownership Rights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Other – Government retains title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Disclosures not timely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Fails to make timely election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Fails to file a timely patent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Decides not to continue patent or defend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&amp; Inventions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Created During Contract Performance (Subject Inventions)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License Rights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When Contractor Retains 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Government – paid-up, nonexclusive, irrevocable, nontransferable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World-wide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9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&amp; Inventions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Created During Contract Performance (Subject Inventions)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License Rights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When Government Obtains Title 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Contractor – paid-up, nonexclusive, revocable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Transfers – CO must approve unless to successor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5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&amp; Inventions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Created Outside Contract Performance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52.227-1 – authorization and consent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Government pays royalties</a:t>
            </a:r>
          </a:p>
          <a:p>
            <a:pPr marL="4518025" lvl="7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52.227-6 – offerors must provide royalty information</a:t>
            </a:r>
          </a:p>
          <a:p>
            <a:pPr marL="4518025" lvl="7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Government must notify offerors it is a licensee</a:t>
            </a:r>
          </a:p>
          <a:p>
            <a:pPr marL="4052888" lvl="6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2888" lvl="7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2888" lvl="6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4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Data:  Any recorded information</a:t>
            </a:r>
          </a:p>
          <a:p>
            <a:pPr marL="49672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Technical Data</a:t>
            </a:r>
          </a:p>
          <a:p>
            <a:pPr marL="49672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Computer Software</a:t>
            </a:r>
          </a:p>
          <a:p>
            <a:pPr marL="4572000" lvl="0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 27.4: Specifies government’s rights</a:t>
            </a:r>
          </a:p>
          <a:p>
            <a:pPr marL="4967288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Contract dictates deliverables</a:t>
            </a:r>
          </a:p>
          <a:p>
            <a:pPr marL="3548063" lvl="0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67288" lvl="0" indent="-395288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7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Unlimited Rights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Use, copy, distribute/perform/display publicly, prepare  derivative works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Allow others to do same</a:t>
            </a:r>
          </a:p>
          <a:p>
            <a:pPr marL="4572000" lvl="0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67288" lvl="0" indent="-395288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7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6" y="4091847"/>
            <a:ext cx="2028825" cy="17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09536" y="6341121"/>
            <a:ext cx="11972925" cy="4001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732879" y="1096059"/>
            <a:ext cx="7556704" cy="452431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FAR, or Federal Acquisition Regulation is the official rule book for how the Federal Government purchases.  It sets uniform policies and procedures for the federal acquisition and procurement process.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Webinars are complimentary and recorded.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800" b="1" i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Recordings are posted to our website and YouTube channel.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Unlimited Rights Data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First produced during performance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Form, fit and function 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Manuals &amp; training materials for installation, operation, maintenance, repair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All delivered data except limited rights data or restricted computer software</a:t>
            </a:r>
          </a:p>
          <a:p>
            <a:pPr marL="4572000" lvl="0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67288" lvl="0" indent="-395288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(Data) &amp; Restricted (Software) Rights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Confidential/proprietary data or software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Developed at private expense</a:t>
            </a:r>
          </a:p>
          <a:p>
            <a:pPr marL="4967288" lvl="0" indent="-395288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3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(Data) &amp; Restricted (Software) Rights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Rights Data (data other than software)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Trade secret or commercial/financial and confidential or privileged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Relates to items/components/processes developed at private expense</a:t>
            </a:r>
          </a:p>
          <a:p>
            <a:pPr marL="4967288" lvl="0" indent="-395288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1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(Data) &amp; Restricted (Software) Rights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Restricted Rights Software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Developed at private expense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Trade secret, commercial/financial and confidential or privileged, or copyrighted</a:t>
            </a:r>
          </a:p>
          <a:p>
            <a:pPr marL="3657600" lvl="0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67288" lvl="0" indent="-395288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0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(Data) &amp; Restricted (Software) Rights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Rights &amp; Restricted Rights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Generally – contractors can withhold and deliver form, fit and function instead</a:t>
            </a:r>
          </a:p>
          <a:p>
            <a:pPr marL="4052888" lvl="0" indent="-3952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Must identify data/software withheld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47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Limited Rights – data delivery required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Cannot - without permission - use to manufacture or disclose outside of government – except as set forth in limited rights notice</a:t>
            </a:r>
          </a:p>
          <a:p>
            <a:pPr marL="45720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Examples – support service contractors, emergency repairs or overhaul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Disclosures – subject to prohibitions against further disclosures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3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Restricted Rights – software delivery required</a:t>
            </a:r>
          </a:p>
          <a:p>
            <a:pPr marL="3548063"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Cannot be used, copied or disclosed – except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Used or copied on specified computers 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Used or copied for backup computer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Copied for safekeeping or backup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Modified or combined w other software if restricted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Disclosed/copied for support service contractors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Used/copied for replacement computer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47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&amp; Software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Other data and software rights – SBIR/STTR, commercial software rights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Markings/Notices</a:t>
            </a:r>
          </a:p>
          <a:p>
            <a:pPr marL="45720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Incorrect notices can be ignored</a:t>
            </a:r>
          </a:p>
          <a:p>
            <a:pPr marL="45720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Missing notices – presumption data &amp; software delivered with unlimited rights</a:t>
            </a:r>
          </a:p>
          <a:p>
            <a:pPr marL="4005263" lvl="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8063" lvl="2"/>
            <a:endParaRPr lang="en-US" sz="24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8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ctrTitle"/>
          </p:nvPr>
        </p:nvSpPr>
        <p:spPr>
          <a:xfrm>
            <a:off x="304799" y="337675"/>
            <a:ext cx="11363325" cy="1290341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 Black"/>
              <a:buNone/>
            </a:pP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099" y="4562216"/>
            <a:ext cx="1485900" cy="13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7475" y="4587957"/>
            <a:ext cx="2479036" cy="126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109537" y="6103161"/>
            <a:ext cx="11972925" cy="4001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2730053" y="1856023"/>
            <a:ext cx="6731892" cy="2431435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Joining Us!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Amadeo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mamadeo@amadeolaw.com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(202) 640-2090</a:t>
            </a: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ctrTitle"/>
          </p:nvPr>
        </p:nvSpPr>
        <p:spPr>
          <a:xfrm>
            <a:off x="304799" y="337675"/>
            <a:ext cx="11363325" cy="1290341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 Black"/>
              <a:buNone/>
            </a:pP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773" y="4474691"/>
            <a:ext cx="1709586" cy="151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25" y="2938092"/>
            <a:ext cx="1929483" cy="981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4773153" y="2190014"/>
            <a:ext cx="6894971" cy="437042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Brought To You By: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JSchaus &amp; Associates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Washington DC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PH: 202-365-0598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Hello@JenniferSchaus.com</a:t>
            </a:r>
            <a:endParaRPr sz="28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43" y="4010577"/>
            <a:ext cx="2028825" cy="17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09536" y="6341121"/>
            <a:ext cx="11972925" cy="4001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3829050" y="1410416"/>
            <a:ext cx="6831614" cy="418576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About Us: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 DC Based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Services For Federal Contractors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GSA Schedule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SBA 8(a) Certification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Proposal Writing &amp; Pricing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Contract Admin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Clients:   Products / Professional Services / Software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800" cy="4950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43" y="4190583"/>
            <a:ext cx="1848069" cy="16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109536" y="6341121"/>
            <a:ext cx="11973000" cy="400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3829049" y="1410416"/>
            <a:ext cx="6391200" cy="41859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About Our Speaker: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Amadeo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Amadeo Law Firm, PLLC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mamadeo@amadeolaw.com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5"/>
              </a:rPr>
              <a:t>www.amadeolaw.com</a:t>
            </a:r>
            <a:endParaRPr lang="en-US" sz="24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17"/>
          <p:cNvSpPr txBox="1"/>
          <p:nvPr/>
        </p:nvSpPr>
        <p:spPr>
          <a:xfrm>
            <a:off x="314326" y="1817401"/>
            <a:ext cx="1848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F8B2B-5510-484A-B7ED-7B42CA088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2094429"/>
            <a:ext cx="2674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43" y="3785972"/>
            <a:ext cx="2028825" cy="17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09536" y="6341121"/>
            <a:ext cx="11972925" cy="4001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3829050" y="1410416"/>
            <a:ext cx="6673943" cy="3908762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Patents, Data, And Copyrights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Link: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https://acquisition.gov/content/part-27-patents-data-and-copyrights</a:t>
            </a:r>
            <a:endParaRPr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June 19, 2020</a:t>
            </a:r>
            <a:endParaRPr sz="32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Introduction</a:t>
            </a:r>
            <a:endParaRPr dirty="0"/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Copyrights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Patents and Inventions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Data and Software Rights</a:t>
            </a:r>
            <a:endParaRPr sz="24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Introduction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Focus - rights of U.S. Government &amp; contractors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Generally a distinction between things created during performance vs outside of performance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U.S. Government can infringe and allow others to infringe – USG can be sued to pay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Covers data &amp; inventions</a:t>
            </a:r>
            <a:endParaRPr sz="24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3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Copyrights</a:t>
            </a:r>
          </a:p>
          <a:p>
            <a:pPr lvl="0" algn="ctr"/>
            <a:endParaRPr lang="en-US"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Generally – exclusive right to reproduce, create derivative works, distribute, or perform/display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Specific rights: US Copyright Act &amp; related cases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addresses:  Who can assert and when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18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59543" y="170470"/>
            <a:ext cx="11872912" cy="495002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Get </a:t>
            </a:r>
            <a:r>
              <a:rPr lang="en-US" sz="2800" b="1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“FAR” </a:t>
            </a:r>
            <a:r>
              <a:rPr lang="en-US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Sighted In 2020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511" y="6107607"/>
            <a:ext cx="740171" cy="6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5" y="240749"/>
            <a:ext cx="696559" cy="3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291998" y="6299245"/>
            <a:ext cx="7843836" cy="30777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 Schaus &amp; Associates      –      Washington DC    –      PH: 202-365-0598    -     Hello@JenniferSchaus.com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1461" y="912424"/>
            <a:ext cx="11649075" cy="501675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FAR Part 27</a:t>
            </a:r>
          </a:p>
          <a:p>
            <a:pPr lvl="0" algn="ctr"/>
            <a:r>
              <a:rPr lang="en-US" sz="3200" b="1" dirty="0">
                <a:solidFill>
                  <a:srgbClr val="1F3864"/>
                </a:solidFill>
                <a:latin typeface="Calibri"/>
                <a:cs typeface="Calibri"/>
                <a:sym typeface="Calibri"/>
              </a:rPr>
              <a:t>Copyrights</a:t>
            </a:r>
          </a:p>
          <a:p>
            <a:pPr lvl="0"/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		Works Created During Contract Performance </a:t>
            </a:r>
          </a:p>
          <a:p>
            <a:pPr marL="3146425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Contractor may copyright</a:t>
            </a:r>
          </a:p>
          <a:p>
            <a:pPr marL="3657600" lvl="5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Must first obtain CO permission – unless</a:t>
            </a:r>
          </a:p>
          <a:p>
            <a:pPr marL="3998913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Technical/scientific article containing data from journal or symposium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D7BD-10EF-428A-ABE4-7939973B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6030101"/>
            <a:ext cx="1944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9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1709</Words>
  <Application>Microsoft Office PowerPoint</Application>
  <PresentationFormat>Widescreen</PresentationFormat>
  <Paragraphs>285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 Black</vt:lpstr>
      <vt:lpstr>Calibri</vt:lpstr>
      <vt:lpstr>Arial</vt:lpstr>
      <vt:lpstr>Office Theme</vt:lpstr>
      <vt:lpstr>Get “FAR” Sighted 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  <vt:lpstr>Get “FAR” Sighted In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“FAR” Sighted  In 2020</dc:title>
  <cp:lastModifiedBy>Mark Amadeo</cp:lastModifiedBy>
  <cp:revision>110</cp:revision>
  <dcterms:modified xsi:type="dcterms:W3CDTF">2020-06-22T17:46:33Z</dcterms:modified>
</cp:coreProperties>
</file>