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60" r:id="rId5"/>
    <p:sldId id="266" r:id="rId6"/>
    <p:sldId id="261" r:id="rId7"/>
    <p:sldId id="262" r:id="rId8"/>
    <p:sldId id="263" r:id="rId9"/>
    <p:sldId id="271" r:id="rId10"/>
    <p:sldId id="281" r:id="rId11"/>
    <p:sldId id="282" r:id="rId12"/>
    <p:sldId id="279" r:id="rId13"/>
    <p:sldId id="280" r:id="rId14"/>
    <p:sldId id="283" r:id="rId15"/>
    <p:sldId id="284" r:id="rId16"/>
    <p:sldId id="287" r:id="rId17"/>
    <p:sldId id="289" r:id="rId18"/>
    <p:sldId id="290" r:id="rId19"/>
    <p:sldId id="285" r:id="rId20"/>
    <p:sldId id="265" r:id="rId2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55581" autoAdjust="0"/>
  </p:normalViewPr>
  <p:slideViewPr>
    <p:cSldViewPr snapToGrid="0">
      <p:cViewPr>
        <p:scale>
          <a:sx n="70" d="100"/>
          <a:sy n="70" d="100"/>
        </p:scale>
        <p:origin x="666" y="-672"/>
      </p:cViewPr>
      <p:guideLst/>
    </p:cSldViewPr>
  </p:slideViewPr>
  <p:outlineViewPr>
    <p:cViewPr>
      <p:scale>
        <a:sx n="33" d="100"/>
        <a:sy n="33" d="100"/>
      </p:scale>
      <p:origin x="0" y="-686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50" d="100"/>
          <a:sy n="150" d="100"/>
        </p:scale>
        <p:origin x="2472" y="-34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0D43829-928D-4C10-B264-88D15BEF8A0F}" type="datetimeFigureOut">
              <a:rPr lang="en-US" smtClean="0"/>
              <a:t>9/30/2017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1E410F-36D0-4A43-8745-E9E8BAF4A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61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E410F-36D0-4A43-8745-E9E8BAF4AAA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2713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E410F-36D0-4A43-8745-E9E8BAF4AAA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0356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E410F-36D0-4A43-8745-E9E8BAF4AAA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2906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E410F-36D0-4A43-8745-E9E8BAF4AAA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0171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E410F-36D0-4A43-8745-E9E8BAF4AAA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9442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E410F-36D0-4A43-8745-E9E8BAF4AAA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0524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E410F-36D0-4A43-8745-E9E8BAF4AAA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9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E410F-36D0-4A43-8745-E9E8BAF4AAA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8381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E410F-36D0-4A43-8745-E9E8BAF4AAA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2407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E410F-36D0-4A43-8745-E9E8BAF4AAA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470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E410F-36D0-4A43-8745-E9E8BAF4AAA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151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E410F-36D0-4A43-8745-E9E8BAF4AAA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926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E410F-36D0-4A43-8745-E9E8BAF4AAA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3843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E410F-36D0-4A43-8745-E9E8BAF4AAA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7996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E410F-36D0-4A43-8745-E9E8BAF4AAA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614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B53F6-2558-46B7-90C7-28EDD204ED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EAF2B1-F5D8-4195-9C27-B8E7315981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10094E-AD0D-4A01-92BC-CBB67FFEF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8D935-5D27-4406-B78A-46550D29DCE2}" type="datetimeFigureOut">
              <a:rPr lang="en-US" smtClean="0"/>
              <a:t>9/30/2017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21F81C-532E-4EAB-864F-46150610B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E1742E-15D0-45C8-AC9A-668850E63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F4ED-BD2E-4013-931C-1526A0111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834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496A2-A746-4065-809C-CAC16BAA5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99B3D6-08DA-4571-AD2B-E5AD16016A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1BC093-E418-4BFF-8497-E77F4E0D1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8D935-5D27-4406-B78A-46550D29DCE2}" type="datetimeFigureOut">
              <a:rPr lang="en-US" smtClean="0"/>
              <a:t>9/30/2017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96F906-FD69-43C6-9EDB-A9368E3C0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4BD982-0B9B-47C3-902E-AD7960B69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F4ED-BD2E-4013-931C-1526A0111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417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B806E3-6659-415C-90B5-F353991733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1949F9-328C-4773-A1CD-A997DA1136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E7D048-4F16-4531-BBEC-795679CEC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8D935-5D27-4406-B78A-46550D29DCE2}" type="datetimeFigureOut">
              <a:rPr lang="en-US" smtClean="0"/>
              <a:t>9/30/2017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02A8CA-A597-4B9A-803D-B1A39D653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1FB9BB-CC48-4491-B587-4B8AEA2E7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F4ED-BD2E-4013-931C-1526A0111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965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6FB48-A962-46CC-B942-D7F7A9E9D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A59A8A-B9AA-443E-B1F6-C334F8F8F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529704-8783-4D60-917B-0F7EDA12F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8D935-5D27-4406-B78A-46550D29DCE2}" type="datetimeFigureOut">
              <a:rPr lang="en-US" smtClean="0"/>
              <a:t>9/30/2017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80E59E-E4FC-45E8-826A-2DE5CCF5E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29C5E-46C3-41B9-969B-E8DE9875C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F4ED-BD2E-4013-931C-1526A0111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372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432D7-ED9F-47AA-B10C-D3C37C25C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674C25-4981-45CD-92B8-A6E5DADFF7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05CB50-A43B-4609-AC9C-6C7C3F450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8D935-5D27-4406-B78A-46550D29DCE2}" type="datetimeFigureOut">
              <a:rPr lang="en-US" smtClean="0"/>
              <a:t>9/30/2017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A358C-9EDA-4C94-97A2-B1330DADA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24B94B-7E45-4F5A-8A27-21CE51541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F4ED-BD2E-4013-931C-1526A0111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272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E32BE-3F33-4063-87AB-3F010E61E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14E14-588A-48D9-AF2E-07EF32E0A4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23DC38-FC3E-4CEF-B316-AED7ECC320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BA30C5-88EA-449A-B7EC-13EC2146E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8D935-5D27-4406-B78A-46550D29DCE2}" type="datetimeFigureOut">
              <a:rPr lang="en-US" smtClean="0"/>
              <a:t>9/30/2017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BD6791-5471-40EC-8885-954DD9547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A45B44-BC50-48B5-A584-2E18A01EB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F4ED-BD2E-4013-931C-1526A0111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45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B7864-D5C2-475F-913E-06C7C763D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B53548-A0E2-467D-9A69-19E749AA6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C3B1E9-DEF9-4267-A3ED-5F9383D990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5346B7-2D2E-4F6A-81A8-E7682FDEC6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A96A2F-E4E0-4C7A-BFFB-F0533A4731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24C285-EB76-48AB-974F-AD4321C9C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8D935-5D27-4406-B78A-46550D29DCE2}" type="datetimeFigureOut">
              <a:rPr lang="en-US" smtClean="0"/>
              <a:t>9/30/2017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E2F524-D9CF-42C9-890B-E5F8B9046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806401-5663-45DA-BEB5-52B9D63A3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F4ED-BD2E-4013-931C-1526A0111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521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F2FFA-1BE0-4CC9-A322-551B1B468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474484-70DF-428A-AD6C-87163929A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8D935-5D27-4406-B78A-46550D29DCE2}" type="datetimeFigureOut">
              <a:rPr lang="en-US" smtClean="0"/>
              <a:t>9/30/2017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E343D6-8DF1-475D-98E9-6CDD1448D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F25993-423D-4C35-8CDE-EFF4A79B5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F4ED-BD2E-4013-931C-1526A0111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61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9A37FB-DC4C-49DA-82F8-70DBF0020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8D935-5D27-4406-B78A-46550D29DCE2}" type="datetimeFigureOut">
              <a:rPr lang="en-US" smtClean="0"/>
              <a:t>9/30/2017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1A8200-E1C4-4560-91ED-55D9D155C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C3CB00-DEB9-4C76-93F5-E68A962AB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F4ED-BD2E-4013-931C-1526A0111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685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FAF78-A338-4279-9139-B3E013184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E18227-F68F-402B-BBA6-A68B6C82B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464529-BB47-458B-937F-B77583E96C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52CA8A-AAA4-46C3-8F5B-ACD6A901D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8D935-5D27-4406-B78A-46550D29DCE2}" type="datetimeFigureOut">
              <a:rPr lang="en-US" smtClean="0"/>
              <a:t>9/30/2017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18A8A6-59A4-419A-8B56-D76AA87EF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A7F209-E7EB-4618-B008-78FD850BE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F4ED-BD2E-4013-931C-1526A0111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897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92D8C-B2E3-487A-8925-264ACBE06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AB1FE8-6FBE-4330-92AA-B1BF19E18E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287FAC-7EF9-42BA-B919-255262DE8F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F8FA77-4C6D-412F-87F3-A2AC824E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8D935-5D27-4406-B78A-46550D29DCE2}" type="datetimeFigureOut">
              <a:rPr lang="en-US" smtClean="0"/>
              <a:t>9/30/2017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D28478-4606-4B84-B590-414787C4A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050B23-31FD-4857-A435-9E7757A7E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F4ED-BD2E-4013-931C-1526A0111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722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8A201B-7EAE-4C6A-BF46-857E8ED24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35ED33-E457-4A5D-BE93-A3CCC06A1B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B62B31-E8B2-4535-9700-9AD96AD65D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8D935-5D27-4406-B78A-46550D29DCE2}" type="datetimeFigureOut">
              <a:rPr lang="en-US" smtClean="0"/>
              <a:t>9/30/2017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67F5C-F736-4986-8750-C2780DC87E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2A709E-DD36-4AB6-901F-346EC7103C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FF4ED-BD2E-4013-931C-1526A0111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42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jenniferschaus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mamadeo@amadeolaw.com" TargetMode="Externa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jenniferschaus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jenniferschaus.com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jenniferschaus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1.jpg"/><Relationship Id="rId4" Type="http://schemas.openxmlformats.org/officeDocument/2006/relationships/hyperlink" Target="http://www.amadeolaw.com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5440" y="1122363"/>
            <a:ext cx="11653520" cy="2387600"/>
          </a:xfrm>
          <a:ln w="762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Jennifer Schaus &amp;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Associates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62562"/>
            <a:ext cx="9144000" cy="165576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GOV CON WEBINAR SERIES - 2017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1418" y="3779781"/>
            <a:ext cx="2833126" cy="251572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8E1EBB2-F338-4B39-85A6-E0DB08A4FD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2487" y="4040952"/>
            <a:ext cx="4183513" cy="2254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673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58880" cy="5022029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pPr defTabSz="847725">
              <a:tabLst>
                <a:tab pos="10579100" algn="l"/>
              </a:tabLst>
            </a:pPr>
            <a:r>
              <a:rPr lang="en-US" sz="3200" dirty="0">
                <a:solidFill>
                  <a:srgbClr val="0070C0"/>
                </a:solidFill>
              </a:rPr>
              <a:t>WHICH FILES?</a:t>
            </a:r>
          </a:p>
          <a:p>
            <a:pPr defTabSz="847725">
              <a:tabLst>
                <a:tab pos="10579100" algn="l"/>
              </a:tabLst>
            </a:pPr>
            <a:r>
              <a:rPr lang="en-US" sz="2800" dirty="0">
                <a:solidFill>
                  <a:srgbClr val="0070C0"/>
                </a:solidFill>
              </a:rPr>
              <a:t>Contract Files</a:t>
            </a:r>
            <a:endParaRPr lang="en-US" sz="2400" dirty="0">
              <a:solidFill>
                <a:srgbClr val="0070C0"/>
              </a:solidFill>
            </a:endParaRP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Contracting Office Contract File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42 Examples – Pre-solicitation, Solicitation, Award &amp; Post-Award</a:t>
            </a:r>
            <a:endParaRPr lang="en-US" sz="900" dirty="0">
              <a:solidFill>
                <a:srgbClr val="0070C0"/>
              </a:solidFill>
            </a:endParaRP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Contract Administration Office File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20 Examples – Contract &amp; Modifications, </a:t>
            </a:r>
            <a:r>
              <a:rPr lang="en-US" sz="2400" dirty="0" smtClean="0">
                <a:solidFill>
                  <a:srgbClr val="0070C0"/>
                </a:solidFill>
              </a:rPr>
              <a:t>Subcontract Consents</a:t>
            </a:r>
            <a:r>
              <a:rPr lang="en-US" sz="2400" dirty="0">
                <a:solidFill>
                  <a:srgbClr val="0070C0"/>
                </a:solidFill>
              </a:rPr>
              <a:t>, </a:t>
            </a:r>
            <a:r>
              <a:rPr lang="en-US" sz="2400" dirty="0" smtClean="0">
                <a:solidFill>
                  <a:srgbClr val="0070C0"/>
                </a:solidFill>
              </a:rPr>
              <a:t>Property </a:t>
            </a:r>
            <a:r>
              <a:rPr lang="en-US" sz="2400" smtClean="0">
                <a:solidFill>
                  <a:srgbClr val="0070C0"/>
                </a:solidFill>
              </a:rPr>
              <a:t>Administration Records</a:t>
            </a:r>
            <a:endParaRPr lang="en-US" sz="2400" dirty="0">
              <a:solidFill>
                <a:srgbClr val="0070C0"/>
              </a:solidFill>
            </a:endParaRP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Paying Office Contract File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Prerequisites &amp; Contract Payments</a:t>
            </a:r>
          </a:p>
          <a:p>
            <a:pPr marL="2743200" lvl="8" indent="-457200" algn="l" defTabSz="847725">
              <a:buFont typeface="Arial" panose="020B0604020202020204" pitchFamily="34" charset="0"/>
              <a:buChar char="•"/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7C811B61-1C03-4BEB-AA71-32397FCB42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5773122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85169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58880" cy="5022029"/>
          </a:xfrm>
          <a:ln w="76200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pPr defTabSz="847725">
              <a:tabLst>
                <a:tab pos="10579100" algn="l"/>
              </a:tabLst>
            </a:pPr>
            <a:r>
              <a:rPr lang="en-US" sz="3200" dirty="0">
                <a:solidFill>
                  <a:srgbClr val="0070C0"/>
                </a:solidFill>
              </a:rPr>
              <a:t>CLOSEOUT</a:t>
            </a:r>
          </a:p>
          <a:p>
            <a:pPr defTabSz="847725">
              <a:tabLst>
                <a:tab pos="10579100" algn="l"/>
              </a:tabLst>
            </a:pPr>
            <a:r>
              <a:rPr lang="en-US" sz="2800" dirty="0">
                <a:solidFill>
                  <a:srgbClr val="0070C0"/>
                </a:solidFill>
              </a:rPr>
              <a:t>Timing</a:t>
            </a:r>
            <a:endParaRPr lang="en-US" sz="2400" dirty="0">
              <a:solidFill>
                <a:srgbClr val="0070C0"/>
              </a:solidFill>
            </a:endParaRP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Closeout Contract Administration Office File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Simplified Acquisition – receipt of property &amp; final payment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FFP – w/in 6 months of evidence of physical completion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Indirect Costs – within 36 months of evidence of physical completion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All Others – within 20 months of evidence of physical completion 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Closeout Contract Office File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Simplified Acquisition – receipt of property &amp; final payment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Others - Receives Contract Completion Statement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Closeout Paying Office Contract File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Upon Final Payment Voucher</a:t>
            </a:r>
          </a:p>
          <a:p>
            <a:pPr marL="2743200" lvl="8" algn="l" defTabSz="857250"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  <a:p>
            <a:pPr marL="2743200" lvl="8" indent="-457200" algn="l" defTabSz="847725">
              <a:buFont typeface="Arial" panose="020B0604020202020204" pitchFamily="34" charset="0"/>
              <a:buChar char="•"/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7C811B61-1C03-4BEB-AA71-32397FCB42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5773122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61715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58880" cy="5022029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pPr defTabSz="847725">
              <a:tabLst>
                <a:tab pos="10579100" algn="l"/>
              </a:tabLst>
            </a:pPr>
            <a:r>
              <a:rPr lang="en-US" sz="3200" dirty="0">
                <a:solidFill>
                  <a:srgbClr val="0070C0"/>
                </a:solidFill>
              </a:rPr>
              <a:t>Contract File Must Be Physically Completed</a:t>
            </a:r>
          </a:p>
          <a:p>
            <a:pPr defTabSz="847725">
              <a:tabLst>
                <a:tab pos="10579100" algn="l"/>
              </a:tabLst>
            </a:pPr>
            <a:r>
              <a:rPr lang="en-US" sz="2800" dirty="0">
                <a:solidFill>
                  <a:srgbClr val="0070C0"/>
                </a:solidFill>
              </a:rPr>
              <a:t>Supplies &amp; Services</a:t>
            </a:r>
            <a:endParaRPr lang="en-US" sz="2400" dirty="0">
              <a:solidFill>
                <a:srgbClr val="0070C0"/>
              </a:solidFill>
            </a:endParaRP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Actually Completed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Deliveries Completed, Inspected &amp; Accepted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Services Performed &amp; Accepted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Options Expired</a:t>
            </a:r>
          </a:p>
          <a:p>
            <a:pPr marL="2743200" lvl="8" algn="l" defTabSz="857250">
              <a:tabLst>
                <a:tab pos="10579100" algn="l"/>
              </a:tabLst>
            </a:pPr>
            <a:r>
              <a:rPr lang="en-US" sz="2400" b="1" dirty="0">
                <a:solidFill>
                  <a:srgbClr val="0070C0"/>
                </a:solidFill>
              </a:rPr>
              <a:t>               OR</a:t>
            </a: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Complete Contract Termination</a:t>
            </a:r>
          </a:p>
          <a:p>
            <a:pPr marL="2286000" lvl="8" algn="l" defTabSz="847725"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  <a:p>
            <a:pPr marL="2743200" lvl="8" indent="-457200" algn="l" defTabSz="847725">
              <a:buFont typeface="Arial" panose="020B0604020202020204" pitchFamily="34" charset="0"/>
              <a:buChar char="•"/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7C811B61-1C03-4BEB-AA71-32397FCB42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5773122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4320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58880" cy="5022029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pPr defTabSz="847725">
              <a:tabLst>
                <a:tab pos="10579100" algn="l"/>
              </a:tabLst>
            </a:pPr>
            <a:r>
              <a:rPr lang="en-US" sz="3200" dirty="0">
                <a:solidFill>
                  <a:srgbClr val="0070C0"/>
                </a:solidFill>
              </a:rPr>
              <a:t>Contract File Must Be Physically Completed</a:t>
            </a:r>
          </a:p>
          <a:p>
            <a:pPr defTabSz="847725">
              <a:tabLst>
                <a:tab pos="10579100" algn="l"/>
              </a:tabLst>
            </a:pPr>
            <a:r>
              <a:rPr lang="en-US" sz="2800" dirty="0">
                <a:solidFill>
                  <a:srgbClr val="0070C0"/>
                </a:solidFill>
              </a:rPr>
              <a:t>Rental, Use or Storage</a:t>
            </a:r>
          </a:p>
          <a:p>
            <a:pPr defTabSz="847725"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Contract Period Expires</a:t>
            </a:r>
          </a:p>
          <a:p>
            <a:pPr marL="2743200" lvl="8" algn="l" defTabSz="857250">
              <a:tabLst>
                <a:tab pos="10579100" algn="l"/>
              </a:tabLst>
            </a:pPr>
            <a:r>
              <a:rPr lang="en-US" sz="2400" b="1" dirty="0">
                <a:solidFill>
                  <a:srgbClr val="0070C0"/>
                </a:solidFill>
              </a:rPr>
              <a:t>               OR</a:t>
            </a: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Complete Contract Termination</a:t>
            </a:r>
          </a:p>
          <a:p>
            <a:pPr marL="2286000" lvl="8" algn="l" defTabSz="847725"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  <a:p>
            <a:pPr marL="2743200" lvl="8" indent="-457200" algn="l" defTabSz="847725">
              <a:buFont typeface="Arial" panose="020B0604020202020204" pitchFamily="34" charset="0"/>
              <a:buChar char="•"/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7C811B61-1C03-4BEB-AA71-32397FCB42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5773122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23911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58880" cy="5022029"/>
          </a:xfrm>
          <a:ln w="76200"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pPr defTabSz="847725">
              <a:tabLst>
                <a:tab pos="10579100" algn="l"/>
              </a:tabLst>
            </a:pPr>
            <a:r>
              <a:rPr lang="en-US" sz="3200" dirty="0">
                <a:solidFill>
                  <a:srgbClr val="0070C0"/>
                </a:solidFill>
              </a:rPr>
              <a:t>Procedures</a:t>
            </a:r>
          </a:p>
          <a:p>
            <a:pPr defTabSz="847725">
              <a:tabLst>
                <a:tab pos="10579100" algn="l"/>
              </a:tabLst>
            </a:pPr>
            <a:r>
              <a:rPr lang="en-US" sz="2800" dirty="0">
                <a:solidFill>
                  <a:srgbClr val="0070C0"/>
                </a:solidFill>
              </a:rPr>
              <a:t>Contract Administration Office</a:t>
            </a: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Disposition of Classified Materials Completed</a:t>
            </a: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Final Patent Report Cleared</a:t>
            </a: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Final Royalty Report Cleared</a:t>
            </a: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No Outstanding Value Engineering Change Proposal</a:t>
            </a: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Plant Clearance Report Received</a:t>
            </a: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Property Clearance Report Received</a:t>
            </a: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Interim Or disallowed Costs Settled</a:t>
            </a: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Price Revisions Completed</a:t>
            </a: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Subcontracts Settled</a:t>
            </a: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Prior Year Indirect Costs Settled</a:t>
            </a: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Termination Docket Completed</a:t>
            </a: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Contract Audit Completed</a:t>
            </a: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Contractor’s Closing Statement  Completed</a:t>
            </a: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Contractor’s Final Invoice Submitted</a:t>
            </a: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Contract Funds Review Completed, Excess Funds </a:t>
            </a:r>
            <a:r>
              <a:rPr lang="en-US" sz="2400" dirty="0" err="1">
                <a:solidFill>
                  <a:srgbClr val="0070C0"/>
                </a:solidFill>
              </a:rPr>
              <a:t>Deobligated</a:t>
            </a:r>
            <a:endParaRPr lang="en-US" sz="2400" dirty="0">
              <a:solidFill>
                <a:srgbClr val="0070C0"/>
              </a:solidFill>
            </a:endParaRPr>
          </a:p>
          <a:p>
            <a:pPr marL="2743200" lvl="8" indent="-457200" algn="l" defTabSz="847725">
              <a:buFont typeface="Arial" panose="020B0604020202020204" pitchFamily="34" charset="0"/>
              <a:buChar char="•"/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7C811B61-1C03-4BEB-AA71-32397FCB42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5773122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37263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58880" cy="5022029"/>
          </a:xfrm>
          <a:ln w="76200">
            <a:solidFill>
              <a:schemeClr val="tx1"/>
            </a:solidFill>
          </a:ln>
        </p:spPr>
        <p:txBody>
          <a:bodyPr>
            <a:normAutofit fontScale="85000" lnSpcReduction="10000"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pPr defTabSz="847725">
              <a:tabLst>
                <a:tab pos="10579100" algn="l"/>
              </a:tabLst>
            </a:pPr>
            <a:r>
              <a:rPr lang="en-US" sz="3200" dirty="0">
                <a:solidFill>
                  <a:srgbClr val="0070C0"/>
                </a:solidFill>
              </a:rPr>
              <a:t>Procedures</a:t>
            </a:r>
          </a:p>
          <a:p>
            <a:pPr defTabSz="847725">
              <a:tabLst>
                <a:tab pos="10579100" algn="l"/>
              </a:tabLst>
            </a:pPr>
            <a:r>
              <a:rPr lang="en-US" sz="2800" dirty="0">
                <a:solidFill>
                  <a:srgbClr val="0070C0"/>
                </a:solidFill>
              </a:rPr>
              <a:t>Contract Completion Statement</a:t>
            </a:r>
            <a:endParaRPr lang="en-US" sz="2400" dirty="0">
              <a:solidFill>
                <a:srgbClr val="0070C0"/>
              </a:solidFill>
            </a:endParaRP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Contract administration office name &amp; address</a:t>
            </a: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Contract Number</a:t>
            </a: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Last Modification Number</a:t>
            </a: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Last Call or Order Number</a:t>
            </a: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Contractor Name &amp; Address</a:t>
            </a: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Price Revisions Completed</a:t>
            </a: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Dollar Amount of Any Excess Funds</a:t>
            </a: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Voucher Number &amp; Date, If Final Payment Made</a:t>
            </a: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Invoice Number &amp; Date If Final Payment Approved</a:t>
            </a: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Statement That All Required Contract Administration Actions Accomplished</a:t>
            </a: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Name &amp; Signature of Contracting Officer</a:t>
            </a: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Date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7C811B61-1C03-4BEB-AA71-32397FCB42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5773122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99111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58880" cy="5022029"/>
          </a:xfrm>
          <a:ln w="76200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pPr defTabSz="847725">
              <a:tabLst>
                <a:tab pos="10579100" algn="l"/>
              </a:tabLst>
            </a:pPr>
            <a:r>
              <a:rPr lang="en-US" sz="2800" dirty="0">
                <a:solidFill>
                  <a:srgbClr val="0070C0"/>
                </a:solidFill>
              </a:rPr>
              <a:t>Quick Closeout Procedure</a:t>
            </a:r>
          </a:p>
          <a:p>
            <a:pPr defTabSz="847725">
              <a:tabLst>
                <a:tab pos="10579100" algn="l"/>
              </a:tabLst>
            </a:pPr>
            <a:endParaRPr lang="en-US" sz="2800" dirty="0">
              <a:solidFill>
                <a:srgbClr val="0070C0"/>
              </a:solidFill>
            </a:endParaRP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Direct &amp; Indirect Costs Negotiated In Advance</a:t>
            </a: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If unsettled direct costs &amp; indirect costs are relatively insignificant – do not exceed the lesser of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$1,000,000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10% of the total contract value 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Contracting Officer Performs Risk Assessment - including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Contractor’s accounting, estimating, purchasing systems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History of approved indirect cost rate agreements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Quick Close Out Determinations Are Final</a:t>
            </a: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Cannot Be Used For Other Contracts</a:t>
            </a:r>
          </a:p>
          <a:p>
            <a:pPr marL="2743200" lvl="8" indent="-457200" algn="l" defTabSz="847725">
              <a:buFont typeface="Arial" panose="020B0604020202020204" pitchFamily="34" charset="0"/>
              <a:buChar char="•"/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7C811B61-1C03-4BEB-AA71-32397FCB42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5773122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28603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58880" cy="5022029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pPr defTabSz="847725">
              <a:tabLst>
                <a:tab pos="10579100" algn="l"/>
              </a:tabLst>
            </a:pPr>
            <a:r>
              <a:rPr lang="en-US" sz="3200" dirty="0">
                <a:solidFill>
                  <a:srgbClr val="0070C0"/>
                </a:solidFill>
              </a:rPr>
              <a:t>BEST PRACTICES</a:t>
            </a:r>
          </a:p>
          <a:p>
            <a:pPr defTabSz="847725">
              <a:tabLst>
                <a:tab pos="10579100" algn="l"/>
              </a:tabLst>
            </a:pPr>
            <a:r>
              <a:rPr lang="en-US" sz="2800" dirty="0">
                <a:solidFill>
                  <a:srgbClr val="0070C0"/>
                </a:solidFill>
              </a:rPr>
              <a:t>General</a:t>
            </a:r>
            <a:endParaRPr lang="en-US" sz="2400" dirty="0">
              <a:solidFill>
                <a:srgbClr val="0070C0"/>
              </a:solidFill>
            </a:endParaRP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Anticipate Close Out At Very Beginning</a:t>
            </a: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Use A Detailed Checklist</a:t>
            </a: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Have Forms Ready</a:t>
            </a: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Use Quick Close Out When Possible</a:t>
            </a: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Keep A Team On The Project</a:t>
            </a: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Close Out Meeting</a:t>
            </a: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  <a:p>
            <a:pPr marL="2743200" lvl="8" indent="-457200" algn="l" defTabSz="847725">
              <a:buFont typeface="Arial" panose="020B0604020202020204" pitchFamily="34" charset="0"/>
              <a:buChar char="•"/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7C811B61-1C03-4BEB-AA71-32397FCB42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5773122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0669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58880" cy="5022029"/>
          </a:xfrm>
          <a:ln w="7620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pPr defTabSz="847725">
              <a:tabLst>
                <a:tab pos="10579100" algn="l"/>
              </a:tabLst>
            </a:pPr>
            <a:r>
              <a:rPr lang="en-US" sz="3200" dirty="0">
                <a:solidFill>
                  <a:srgbClr val="0070C0"/>
                </a:solidFill>
              </a:rPr>
              <a:t>BEST PRACTICES</a:t>
            </a:r>
          </a:p>
          <a:p>
            <a:pPr defTabSz="847725">
              <a:tabLst>
                <a:tab pos="10579100" algn="l"/>
              </a:tabLst>
            </a:pPr>
            <a:r>
              <a:rPr lang="en-US" sz="2800" dirty="0">
                <a:solidFill>
                  <a:srgbClr val="0070C0"/>
                </a:solidFill>
              </a:rPr>
              <a:t>Specific</a:t>
            </a:r>
            <a:endParaRPr lang="en-US" sz="2400" dirty="0">
              <a:solidFill>
                <a:srgbClr val="0070C0"/>
              </a:solidFill>
            </a:endParaRP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Subcontracts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Close Out Early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Favor Ones That Don’t Require Formal Close Out</a:t>
            </a:r>
          </a:p>
          <a:p>
            <a:pPr marL="2743200" lvl="8" algn="l" defTabSz="857250"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Payments &amp; Costs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Maintain accurate information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Reconcile vouchers ASAP</a:t>
            </a:r>
            <a:endParaRPr lang="en-US" sz="900" dirty="0">
              <a:solidFill>
                <a:srgbClr val="0070C0"/>
              </a:solidFill>
            </a:endParaRP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Property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Inventory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Walk Through</a:t>
            </a:r>
          </a:p>
          <a:p>
            <a:pPr marL="2286000" lvl="8" algn="l" defTabSz="847725"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  <a:p>
            <a:pPr marL="2743200" lvl="8" indent="-457200" algn="l" defTabSz="847725">
              <a:buFont typeface="Arial" panose="020B0604020202020204" pitchFamily="34" charset="0"/>
              <a:buChar char="•"/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7C811B61-1C03-4BEB-AA71-32397FCB42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5773122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93487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58880" cy="5022029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pPr defTabSz="847725">
              <a:tabLst>
                <a:tab pos="10579100" algn="l"/>
              </a:tabLst>
            </a:pPr>
            <a:r>
              <a:rPr lang="en-US" sz="3200" dirty="0">
                <a:solidFill>
                  <a:srgbClr val="0070C0"/>
                </a:solidFill>
              </a:rPr>
              <a:t>Why Does It Matter?</a:t>
            </a: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Reputation</a:t>
            </a: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Collect Money Owed</a:t>
            </a: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Efficient Use of Resources</a:t>
            </a: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Reduce Cost</a:t>
            </a:r>
          </a:p>
          <a:p>
            <a:pPr marL="2286000" lvl="8" algn="l" defTabSz="857250"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7C811B61-1C03-4BEB-AA71-32397FCB42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5773122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4533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2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772159"/>
            <a:ext cx="9144000" cy="3982833"/>
          </a:xfrm>
          <a:ln w="76200">
            <a:solidFill>
              <a:schemeClr val="tx1"/>
            </a:solidFill>
          </a:ln>
        </p:spPr>
        <p:txBody>
          <a:bodyPr>
            <a:normAutofit fontScale="85000" lnSpcReduction="10000"/>
          </a:bodyPr>
          <a:lstStyle/>
          <a:p>
            <a:endParaRPr lang="en-US" b="1" dirty="0"/>
          </a:p>
          <a:p>
            <a:r>
              <a:rPr lang="en-US" b="1" dirty="0"/>
              <a:t>Join Us for A Series of Complimentary Webinars </a:t>
            </a:r>
          </a:p>
          <a:p>
            <a:r>
              <a:rPr lang="en-US" b="1" dirty="0"/>
              <a:t>on various US Federal Government Contracting Topics.  </a:t>
            </a:r>
          </a:p>
          <a:p>
            <a:r>
              <a:rPr lang="en-US" b="1" dirty="0"/>
              <a:t>Presenters are industry experts </a:t>
            </a:r>
          </a:p>
          <a:p>
            <a:r>
              <a:rPr lang="en-US" b="1" dirty="0"/>
              <a:t>sharing knowledge </a:t>
            </a:r>
          </a:p>
          <a:p>
            <a:r>
              <a:rPr lang="en-US" b="1" dirty="0"/>
              <a:t>about the competitive government contracting sector.</a:t>
            </a:r>
          </a:p>
          <a:p>
            <a:endParaRPr lang="en-US" sz="3200" dirty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Find all of our Govt Contracting webinars (free download) at </a:t>
            </a:r>
            <a:r>
              <a:rPr lang="en-US" dirty="0">
                <a:solidFill>
                  <a:srgbClr val="C00000"/>
                </a:solidFill>
                <a:hlinkClick r:id="rId2"/>
              </a:rPr>
              <a:t>www.JenniferSchaus.com</a:t>
            </a:r>
            <a:r>
              <a:rPr lang="en-US" dirty="0">
                <a:solidFill>
                  <a:srgbClr val="C00000"/>
                </a:solidFill>
              </a:rPr>
              <a:t> </a:t>
            </a:r>
          </a:p>
          <a:p>
            <a:endParaRPr lang="en-US" sz="3200" dirty="0">
              <a:solidFill>
                <a:srgbClr val="C00000"/>
              </a:solidFill>
            </a:endParaRPr>
          </a:p>
          <a:p>
            <a:r>
              <a:rPr lang="en-US" sz="3200" dirty="0">
                <a:solidFill>
                  <a:srgbClr val="FF0000"/>
                </a:solidFill>
              </a:rPr>
              <a:t>Contact Us @ 2 0 2 – 3 6 5 – 0 5 9 8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2640" y="4852815"/>
            <a:ext cx="2330822" cy="192678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8E1EBB2-F338-4B39-85A6-E0DB08A4FDB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28" y="4959275"/>
            <a:ext cx="2978529" cy="1669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0103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8760" y="203200"/>
            <a:ext cx="11714480" cy="1417002"/>
          </a:xfrm>
        </p:spPr>
        <p:txBody>
          <a:bodyPr>
            <a:normAutofit fontScale="90000"/>
          </a:bodyPr>
          <a:lstStyle/>
          <a:p>
            <a:r>
              <a:rPr lang="en-US" sz="4900" dirty="0">
                <a:solidFill>
                  <a:srgbClr val="002060"/>
                </a:solidFill>
              </a:rPr>
              <a:t/>
            </a:r>
            <a:br>
              <a:rPr lang="en-US" sz="4900" dirty="0">
                <a:solidFill>
                  <a:srgbClr val="002060"/>
                </a:solidFill>
              </a:rPr>
            </a:br>
            <a:r>
              <a:rPr lang="en-US" sz="4900" dirty="0">
                <a:solidFill>
                  <a:srgbClr val="002060"/>
                </a:solidFill>
              </a:rPr>
              <a:t/>
            </a:r>
            <a:br>
              <a:rPr lang="en-US" sz="4900" dirty="0">
                <a:solidFill>
                  <a:srgbClr val="002060"/>
                </a:solidFill>
              </a:rPr>
            </a:br>
            <a:r>
              <a:rPr lang="en-US" sz="4400" dirty="0">
                <a:solidFill>
                  <a:srgbClr val="002060"/>
                </a:solidFill>
              </a:rPr>
              <a:t>Jennifer Schaus &amp; Associates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60544" y="911701"/>
            <a:ext cx="9144000" cy="606724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GOV CON WEBINAR SERIES - 2017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3898" y="3829130"/>
            <a:ext cx="2833126" cy="251572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8E1EBB2-F338-4B39-85A6-E0DB08A4FDB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2487" y="4040952"/>
            <a:ext cx="4183513" cy="225455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6B5C0AF-1F5D-4A2B-B3F5-1166131AB8AE}"/>
              </a:ext>
            </a:extLst>
          </p:cNvPr>
          <p:cNvSpPr txBox="1"/>
          <p:nvPr/>
        </p:nvSpPr>
        <p:spPr>
          <a:xfrm>
            <a:off x="1508760" y="2514177"/>
            <a:ext cx="1084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CONTACT OUR SPEAKER (MARK A. AMADEO) AT (202-640-2090) AND AT (</a:t>
            </a:r>
            <a:r>
              <a:rPr lang="en-US" dirty="0">
                <a:hlinkClick r:id="rId5"/>
              </a:rPr>
              <a:t>mamadeo@amadeolaw.com</a:t>
            </a:r>
            <a:r>
              <a:rPr lang="en-US" dirty="0"/>
              <a:t>)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C25EA39-9726-4770-93A6-492778497DBA}"/>
              </a:ext>
            </a:extLst>
          </p:cNvPr>
          <p:cNvSpPr txBox="1"/>
          <p:nvPr/>
        </p:nvSpPr>
        <p:spPr>
          <a:xfrm>
            <a:off x="4622800" y="1640197"/>
            <a:ext cx="2519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1"/>
                </a:solidFill>
                <a:highlight>
                  <a:srgbClr val="FFFF00"/>
                </a:highlight>
              </a:rPr>
              <a:t>QUESTIONS?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E735E6A-B68E-485D-AA49-96A84A0E4380}"/>
              </a:ext>
            </a:extLst>
          </p:cNvPr>
          <p:cNvSpPr txBox="1"/>
          <p:nvPr/>
        </p:nvSpPr>
        <p:spPr>
          <a:xfrm>
            <a:off x="1508761" y="3305910"/>
            <a:ext cx="1020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THANK YOU FOR ATTENDING!!        </a:t>
            </a:r>
            <a:r>
              <a:rPr lang="en-US" sz="2800" b="1" dirty="0">
                <a:solidFill>
                  <a:schemeClr val="accent1"/>
                </a:solidFill>
              </a:rPr>
              <a:t>  WWW.JENNIFERSCHAUS.COM</a:t>
            </a:r>
          </a:p>
        </p:txBody>
      </p:sp>
    </p:spTree>
    <p:extLst>
      <p:ext uri="{BB962C8B-B14F-4D97-AF65-F5344CB8AC3E}">
        <p14:creationId xmlns:p14="http://schemas.microsoft.com/office/powerpoint/2010/main" val="3434106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2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125200" cy="5022029"/>
          </a:xfrm>
          <a:ln w="7620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r>
              <a:rPr lang="en-US" sz="3200" dirty="0">
                <a:solidFill>
                  <a:srgbClr val="C00000"/>
                </a:solidFill>
              </a:rPr>
              <a:t>ABOUT JENNIFER SCHAUS &amp; ASSOCIATES: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0070C0"/>
                </a:solidFill>
              </a:rPr>
              <a:t>Based in downtown Washington, DC;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0070C0"/>
                </a:solidFill>
              </a:rPr>
              <a:t>A la carte services for Federal Contractors;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0070C0"/>
                </a:solidFill>
              </a:rPr>
              <a:t>Proposal Writing to GSA Schedules and Contract Administration, etc.;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0070C0"/>
                </a:solidFill>
              </a:rPr>
              <a:t>Deep bench of industry experts;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0070C0"/>
                </a:solidFill>
              </a:rPr>
              <a:t>Educational webinars;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0070C0"/>
                </a:solidFill>
              </a:rPr>
              <a:t>Networking events and seminars;</a:t>
            </a:r>
          </a:p>
          <a:p>
            <a:r>
              <a:rPr lang="en-US" sz="3200" dirty="0">
                <a:solidFill>
                  <a:srgbClr val="0070C0"/>
                </a:solidFill>
              </a:rPr>
              <a:t>WEBSITE:  </a:t>
            </a:r>
            <a:r>
              <a:rPr lang="en-US" sz="3200" dirty="0">
                <a:solidFill>
                  <a:srgbClr val="0070C0"/>
                </a:solidFill>
                <a:hlinkClick r:id="rId2"/>
              </a:rPr>
              <a:t>http://www.JenniferSchaus.com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</a:p>
          <a:p>
            <a:endParaRPr lang="en-US" sz="3200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B692D71-D06A-40D9-BBDE-7A0C2DB312A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029" y="5849559"/>
            <a:ext cx="1659051" cy="930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261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2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99520" cy="5022029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r>
              <a:rPr lang="en-US" sz="3200" dirty="0">
                <a:solidFill>
                  <a:srgbClr val="C00000"/>
                </a:solidFill>
              </a:rPr>
              <a:t>ABOUT JENNIFER SCHAUS:</a:t>
            </a:r>
          </a:p>
          <a:p>
            <a:pPr marL="457200" indent="-457200">
              <a:buFontTx/>
              <a:buChar char="-"/>
            </a:pPr>
            <a:r>
              <a:rPr lang="en-US" dirty="0">
                <a:solidFill>
                  <a:srgbClr val="0070C0"/>
                </a:solidFill>
              </a:rPr>
              <a:t>Began career with D&amp;B;</a:t>
            </a:r>
          </a:p>
          <a:p>
            <a:pPr marL="457200" indent="-457200">
              <a:buFontTx/>
              <a:buChar char="-"/>
            </a:pPr>
            <a:r>
              <a:rPr lang="en-US" dirty="0">
                <a:solidFill>
                  <a:srgbClr val="0070C0"/>
                </a:solidFill>
              </a:rPr>
              <a:t>Over 20 years in federal contracting;</a:t>
            </a:r>
          </a:p>
          <a:p>
            <a:pPr marL="457200" indent="-457200">
              <a:buFontTx/>
              <a:buChar char="-"/>
            </a:pPr>
            <a:r>
              <a:rPr lang="en-US" dirty="0">
                <a:solidFill>
                  <a:srgbClr val="0070C0"/>
                </a:solidFill>
              </a:rPr>
              <a:t>Industry speaker and author;</a:t>
            </a:r>
          </a:p>
          <a:p>
            <a:pPr marL="457200" indent="-457200">
              <a:buFontTx/>
              <a:buChar char="-"/>
            </a:pPr>
            <a:r>
              <a:rPr lang="en-US" dirty="0">
                <a:solidFill>
                  <a:srgbClr val="0070C0"/>
                </a:solidFill>
              </a:rPr>
              <a:t>Board Member:  </a:t>
            </a:r>
            <a:r>
              <a:rPr lang="en-US" dirty="0" err="1">
                <a:solidFill>
                  <a:srgbClr val="0070C0"/>
                </a:solidFill>
              </a:rPr>
              <a:t>GovLish</a:t>
            </a:r>
            <a:r>
              <a:rPr lang="en-US" dirty="0">
                <a:solidFill>
                  <a:srgbClr val="0070C0"/>
                </a:solidFill>
              </a:rPr>
              <a:t>;  NCMA; and NMIA.</a:t>
            </a:r>
          </a:p>
          <a:p>
            <a:pPr marL="457200" indent="-457200">
              <a:buFontTx/>
              <a:buChar char="-"/>
            </a:pPr>
            <a:r>
              <a:rPr lang="en-US" dirty="0">
                <a:solidFill>
                  <a:srgbClr val="0070C0"/>
                </a:solidFill>
              </a:rPr>
              <a:t>Volunteer Mentor &amp;/or Instructor: VA PTAP; CBP / VBOC; Capitol Post; 1776; Eastern Foundry, WIT; WDCEP and the Towson University Incubator.</a:t>
            </a:r>
          </a:p>
          <a:p>
            <a:pPr marL="457200" indent="-457200">
              <a:buFontTx/>
              <a:buChar char="-"/>
            </a:pPr>
            <a:endParaRPr lang="en-US" sz="3200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D430ADA-F8DD-43DE-AD69-4A5F3EB0668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372" y="5860671"/>
            <a:ext cx="1639227" cy="9189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986ED2E-3ECE-421F-BBA2-6D8A0E455F7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8519" y="4368800"/>
            <a:ext cx="1109980" cy="1229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969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2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99520" cy="5022029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endParaRPr lang="en-US" sz="3200" dirty="0">
              <a:solidFill>
                <a:srgbClr val="C00000"/>
              </a:solidFill>
            </a:endParaRPr>
          </a:p>
          <a:p>
            <a:r>
              <a:rPr lang="en-US" sz="3200" dirty="0">
                <a:solidFill>
                  <a:srgbClr val="C00000"/>
                </a:solidFill>
              </a:rPr>
              <a:t>ABOUT OUR SPEAKER</a:t>
            </a:r>
          </a:p>
          <a:p>
            <a:endParaRPr lang="en-US" sz="3200" dirty="0">
              <a:solidFill>
                <a:srgbClr val="C00000"/>
              </a:solidFill>
            </a:endParaRPr>
          </a:p>
          <a:p>
            <a:r>
              <a:rPr lang="en-US" sz="3200" dirty="0">
                <a:solidFill>
                  <a:srgbClr val="C00000"/>
                </a:solidFill>
              </a:rPr>
              <a:t>MARK A. AMADEO, ESQ.</a:t>
            </a:r>
            <a:endParaRPr lang="en-US" sz="3200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3A83C222-50B2-415E-82B6-6727424629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5773122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2497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99520" cy="5022029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r>
              <a:rPr lang="en-US" sz="3200" dirty="0">
                <a:solidFill>
                  <a:srgbClr val="C00000"/>
                </a:solidFill>
              </a:rPr>
              <a:t>ABOUT MARK A. AMADEO</a:t>
            </a:r>
            <a:endParaRPr lang="en-US" altLang="en-US" sz="2900" dirty="0">
              <a:solidFill>
                <a:srgbClr val="0070C0"/>
              </a:solidFill>
            </a:endParaRPr>
          </a:p>
          <a:p>
            <a:pPr marL="2914650" lvl="3" indent="-457200" algn="l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400" dirty="0">
                <a:solidFill>
                  <a:srgbClr val="0070C0"/>
                </a:solidFill>
              </a:rPr>
              <a:t>Founder &amp; Managing Partner of Amadeo Law Firm, PLLC</a:t>
            </a:r>
          </a:p>
          <a:p>
            <a:pPr marL="2914650" lvl="3" indent="-457200" algn="l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400" dirty="0">
                <a:solidFill>
                  <a:srgbClr val="0070C0"/>
                </a:solidFill>
              </a:rPr>
              <a:t>Over 20 years of experience as government counsel &amp; law firm counsel</a:t>
            </a:r>
          </a:p>
          <a:p>
            <a:pPr marL="2914650" lvl="3" indent="-457200" algn="l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400" dirty="0">
                <a:solidFill>
                  <a:srgbClr val="0070C0"/>
                </a:solidFill>
              </a:rPr>
              <a:t>Before starting boutique law firm, was a partner at DC law firm</a:t>
            </a:r>
          </a:p>
          <a:p>
            <a:pPr marL="2914650" lvl="3" indent="-457200" algn="l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400" dirty="0">
                <a:solidFill>
                  <a:srgbClr val="0070C0"/>
                </a:solidFill>
              </a:rPr>
              <a:t>Litigation background in complex cases helps avoid pitfalls </a:t>
            </a:r>
          </a:p>
          <a:p>
            <a:pPr marL="2914650" lvl="3" indent="-457200" algn="l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400" dirty="0">
                <a:solidFill>
                  <a:srgbClr val="0070C0"/>
                </a:solidFill>
              </a:rPr>
              <a:t>LL.M. Georgetown University Law Center; J.D. University of Wisconsin Law School;  B.A. Boston College</a:t>
            </a:r>
          </a:p>
          <a:p>
            <a:pPr marL="2914650" lvl="3" indent="-457200" algn="l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400" dirty="0">
                <a:solidFill>
                  <a:srgbClr val="0070C0"/>
                </a:solidFill>
              </a:rPr>
              <a:t>Member of several business, government contracting &amp; technology groups in DC, Maryland &amp; Virginia</a:t>
            </a:r>
          </a:p>
          <a:p>
            <a:pPr marL="2457450" lvl="3" algn="l">
              <a:spcBef>
                <a:spcPct val="50000"/>
              </a:spcBef>
              <a:defRPr/>
            </a:pPr>
            <a:r>
              <a:rPr lang="en-US" sz="1400" dirty="0">
                <a:solidFill>
                  <a:srgbClr val="0070C0"/>
                </a:solidFill>
              </a:rPr>
              <a:t>		Phone: (202) 640-2090  Email: mamadeo@amadeolaw.com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5AC4C643-8907-4493-9DF4-9A34AC81C85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5773122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DD7D108-36A4-4961-9076-4F19FF1445C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8880" y="3943546"/>
            <a:ext cx="2194560" cy="1568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438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409680" cy="5022029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r>
              <a:rPr lang="en-US" sz="3200" dirty="0">
                <a:solidFill>
                  <a:srgbClr val="C00000"/>
                </a:solidFill>
              </a:rPr>
              <a:t>ABOUT AMADEO LAW FIRM, PLLC</a:t>
            </a:r>
            <a:br>
              <a:rPr lang="en-US" sz="3200" dirty="0">
                <a:solidFill>
                  <a:srgbClr val="C00000"/>
                </a:solidFill>
              </a:rPr>
            </a:br>
            <a:endParaRPr lang="en-US" altLang="en-US" sz="2400" dirty="0">
              <a:solidFill>
                <a:srgbClr val="0070C0"/>
              </a:solidFill>
            </a:endParaRPr>
          </a:p>
          <a:p>
            <a:pPr marL="2743200" lvl="5" indent="-457200" algn="l"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70C0"/>
                </a:solidFill>
              </a:rPr>
              <a:t>Boutique With Offices in DC, Bethesda &amp; Frederick</a:t>
            </a:r>
          </a:p>
          <a:p>
            <a:pPr marL="2743200" lvl="5" indent="-457200" algn="l"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70C0"/>
                </a:solidFill>
              </a:rPr>
              <a:t>Focus on Government Contracting &amp; Technology</a:t>
            </a: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70C0"/>
                </a:solidFill>
              </a:rPr>
              <a:t>Review/negotiation: FAR/DFARS </a:t>
            </a:r>
            <a:r>
              <a:rPr lang="en-US" altLang="en-US" sz="2800" dirty="0" err="1">
                <a:solidFill>
                  <a:srgbClr val="0070C0"/>
                </a:solidFill>
              </a:rPr>
              <a:t>complianc</a:t>
            </a:r>
            <a:endParaRPr lang="en-US" altLang="en-US" sz="2800" dirty="0">
              <a:solidFill>
                <a:srgbClr val="0070C0"/>
              </a:solidFill>
            </a:endParaRP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70C0"/>
                </a:solidFill>
              </a:rPr>
              <a:t>Pre &amp; Post Award Teaming: JV’s &amp; Subcontracts</a:t>
            </a: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70C0"/>
                </a:solidFill>
              </a:rPr>
              <a:t>Technology: IP preservation &amp; commercialization</a:t>
            </a:r>
          </a:p>
          <a:p>
            <a:r>
              <a:rPr lang="en-US" sz="3200" dirty="0">
                <a:solidFill>
                  <a:srgbClr val="0070C0"/>
                </a:solidFill>
              </a:rPr>
              <a:t>WEBSITE:   </a:t>
            </a:r>
            <a:r>
              <a:rPr lang="en-US" sz="3200" dirty="0">
                <a:solidFill>
                  <a:srgbClr val="0070C0"/>
                </a:solidFill>
                <a:hlinkClick r:id="rId4"/>
              </a:rPr>
              <a:t>http://www.amadeolaw.com</a:t>
            </a:r>
            <a:r>
              <a:rPr lang="en-US" sz="3200" dirty="0">
                <a:solidFill>
                  <a:srgbClr val="0070C0"/>
                </a:solidFill>
              </a:rPr>
              <a:t>	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A0F9FD3D-F431-4F50-8E8F-1854C3EC8F3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5773122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7122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47251"/>
            <a:ext cx="11419840" cy="5022029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endParaRPr lang="en-US" sz="3200" dirty="0">
              <a:solidFill>
                <a:srgbClr val="0070C0"/>
              </a:solidFill>
            </a:endParaRPr>
          </a:p>
          <a:p>
            <a:endParaRPr lang="en-US" sz="3200" dirty="0">
              <a:solidFill>
                <a:srgbClr val="0070C0"/>
              </a:solidFill>
            </a:endParaRPr>
          </a:p>
          <a:p>
            <a:r>
              <a:rPr lang="en-US" sz="3200">
                <a:solidFill>
                  <a:srgbClr val="0070C0"/>
                </a:solidFill>
              </a:rPr>
              <a:t>BEST </a:t>
            </a:r>
            <a:r>
              <a:rPr lang="en-US" sz="3200" smtClean="0">
                <a:solidFill>
                  <a:srgbClr val="0070C0"/>
                </a:solidFill>
              </a:rPr>
              <a:t>PRACTICES </a:t>
            </a:r>
            <a:r>
              <a:rPr lang="en-US" sz="3200" dirty="0">
                <a:solidFill>
                  <a:srgbClr val="0070C0"/>
                </a:solidFill>
              </a:rPr>
              <a:t>IN CONTRACT CLOSEOUTS</a:t>
            </a:r>
          </a:p>
          <a:p>
            <a:endParaRPr lang="en-US" sz="3200" dirty="0">
              <a:solidFill>
                <a:srgbClr val="0070C0"/>
              </a:solidFill>
            </a:endParaRPr>
          </a:p>
          <a:p>
            <a:r>
              <a:rPr lang="en-US" sz="3200" dirty="0">
                <a:solidFill>
                  <a:srgbClr val="C00000"/>
                </a:solidFill>
              </a:rPr>
              <a:t>Wednesday, September 27, 2017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49EB202D-5423-48DA-8E98-AE8B80596D3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5773122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2136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58880" cy="5022029"/>
          </a:xfrm>
          <a:ln w="7620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pPr defTabSz="847725">
              <a:tabLst>
                <a:tab pos="10579100" algn="l"/>
              </a:tabLst>
            </a:pPr>
            <a:r>
              <a:rPr lang="en-US" sz="3200" dirty="0">
                <a:solidFill>
                  <a:srgbClr val="0070C0"/>
                </a:solidFill>
              </a:rPr>
              <a:t>WHICH FILES?</a:t>
            </a:r>
          </a:p>
          <a:p>
            <a:pPr defTabSz="847725">
              <a:tabLst>
                <a:tab pos="10579100" algn="l"/>
              </a:tabLst>
            </a:pPr>
            <a:r>
              <a:rPr lang="en-US" sz="2800" dirty="0">
                <a:solidFill>
                  <a:srgbClr val="0070C0"/>
                </a:solidFill>
              </a:rPr>
              <a:t>Agency Files</a:t>
            </a:r>
            <a:endParaRPr lang="en-US" sz="2400" dirty="0">
              <a:solidFill>
                <a:srgbClr val="0070C0"/>
              </a:solidFill>
            </a:endParaRP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History of Transaction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Background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Support Actions Taken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Reviews &amp; Investigations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Essential Facts – Litigation &amp; Congressional Inquiry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endParaRPr lang="en-US" sz="900" dirty="0">
              <a:solidFill>
                <a:srgbClr val="0070C0"/>
              </a:solidFill>
            </a:endParaRPr>
          </a:p>
          <a:p>
            <a:pPr marL="27432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Three Categories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Cancelled Solicitation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Contract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Contractor</a:t>
            </a:r>
          </a:p>
          <a:p>
            <a:pPr marL="2286000" lvl="8" algn="l" defTabSz="847725"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  <a:p>
            <a:pPr marL="2743200" lvl="8" indent="-457200" algn="l" defTabSz="847725">
              <a:buFont typeface="Arial" panose="020B0604020202020204" pitchFamily="34" charset="0"/>
              <a:buChar char="•"/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7C811B61-1C03-4BEB-AA71-32397FCB42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5773122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7931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2895</TotalTime>
  <Words>1076</Words>
  <Application>Microsoft Office PowerPoint</Application>
  <PresentationFormat>Widescreen</PresentationFormat>
  <Paragraphs>222</Paragraphs>
  <Slides>20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Jennifer Schaus &amp;  Associates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  Jennifer Schaus &amp; Associates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Jennifer Schaus &amp;  Associates</dc:title>
  <dc:creator>Jennifer</dc:creator>
  <cp:lastModifiedBy>Review</cp:lastModifiedBy>
  <cp:revision>161</cp:revision>
  <cp:lastPrinted>2017-09-25T10:37:03Z</cp:lastPrinted>
  <dcterms:created xsi:type="dcterms:W3CDTF">2017-06-26T21:25:10Z</dcterms:created>
  <dcterms:modified xsi:type="dcterms:W3CDTF">2017-09-30T15:46:29Z</dcterms:modified>
</cp:coreProperties>
</file>