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303" r:id="rId4"/>
    <p:sldId id="260" r:id="rId5"/>
    <p:sldId id="283" r:id="rId6"/>
    <p:sldId id="261" r:id="rId7"/>
    <p:sldId id="262" r:id="rId8"/>
    <p:sldId id="285" r:id="rId9"/>
    <p:sldId id="288" r:id="rId10"/>
    <p:sldId id="291" r:id="rId11"/>
    <p:sldId id="293" r:id="rId12"/>
    <p:sldId id="289" r:id="rId13"/>
    <p:sldId id="294" r:id="rId14"/>
    <p:sldId id="296" r:id="rId15"/>
    <p:sldId id="299" r:id="rId16"/>
    <p:sldId id="300" r:id="rId17"/>
    <p:sldId id="301" r:id="rId18"/>
    <p:sldId id="302" r:id="rId19"/>
    <p:sldId id="25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876" autoAdjust="0"/>
    <p:restoredTop sz="65586" autoAdjust="0"/>
  </p:normalViewPr>
  <p:slideViewPr>
    <p:cSldViewPr snapToGrid="0">
      <p:cViewPr varScale="1">
        <p:scale>
          <a:sx n="49" d="100"/>
          <a:sy n="49" d="100"/>
        </p:scale>
        <p:origin x="9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BA844-FE0E-634D-9892-57DA579ECE8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E7A2C-E95D-8C4E-89C4-58442273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56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54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07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85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13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55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33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82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99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57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89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94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98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05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67438-0A1B-4D39-A4D8-8DDB4A255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D7BC87-2569-4B6C-B2B0-FD95A43B2B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799C3-85B3-4EDC-B932-74CC7FA1C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A0AD8-E061-4884-86EC-56F6950CC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59A7F-BC21-4E84-A7FC-B75592A9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5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FF6F7-66E0-4D01-8002-267F28C0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179423-D63F-4271-8D8F-FCD8AB3EE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E59A0-5014-46F6-A4EA-49007D30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B6B3D-5464-48FE-A9E7-C1A379FD3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F8932-5D1E-48FD-B014-2B800914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C7501-AE35-412E-B054-F6842FC36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571189-FF2B-45D2-AD91-B26C56B8E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59116-77B2-4858-9CF1-B6C31F502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F7C8B-3A50-48D3-BF83-CAD48DDB0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EC45C-9475-4E6D-98CC-39842C55F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9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1EDA9-FBE5-4265-B0F3-58F7CD04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4565F-0EA0-4225-A3C9-75F0F5E45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259D6-392B-4DFD-995C-6F8B5ABB7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EB5C1-702A-4AEB-B529-02742593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96FF-A06A-42C7-8071-A0723C82E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4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B3506-1258-4254-9128-D1E5FEEDF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68E8A-2FA4-4AAC-B9C7-A2186F9E1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04D6F-4B54-4166-BCF2-EFBCBC7C3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20488-DA64-4C64-B8D1-29F6F7BE6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0E5EF-802F-440C-BAC8-F183074C4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4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543E6-D727-4AFA-874C-0736554B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184E0-EFE1-41E2-89C3-73E2CDAAB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581EF-4D92-437A-9D3B-BDD5AB5FC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96D61-3781-42A3-991A-70B2FC820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B184F-EA59-4973-AD70-30569BA03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5AC76-E444-4807-96F4-0277D927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6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14348-AEE6-4511-973B-DC84B5A0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83698-A289-4336-AD83-2D994495F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DB2F1D-9691-49ED-AA83-E4AC78444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31FFA0-E95F-470E-84F3-F98673E18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9A9F1D-57E3-4541-BCCF-8A7D593C3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4E0765-E3B0-4FC2-8F92-E113E9BCC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4C13C9-05AC-4807-8032-375B7AE4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8BF429-ADA9-4B4F-AE9E-A12D7AA6E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9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C16A1-DBCD-412A-A1CB-B3D7B701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73E6A5-0D8D-4E81-90CF-EEFD4C84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4B9631-969E-4382-9C84-7B729AF3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260BD3-A56E-44A0-905E-D68326DB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8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B5C11B-F179-4AE1-AD93-7B39AC68C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529411-AEBA-4476-B73B-8DB730B5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D955D4-DE13-47E2-AEB9-28FF5B59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2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C1715-4145-4F6E-8768-2DADF6AE9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F14E8-753A-445B-8781-0C29DCC8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B7CC6-02CB-4C66-B581-2AE5DA950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EE6B8-63F4-4156-9B7B-304EE683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07C15-68C8-4D56-A67D-CE3CBFF80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1D654-CA35-4D0F-8BA4-BAC8D33B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4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0D24C-5C5E-45A6-B392-301F6F157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5884F2-9A2E-44F6-968C-FE4F48DC53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4C2DB-8A05-46FD-BF7D-B042B40F3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1DE96-A451-4A19-B9C1-02AB6E0DF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F1DE7-571C-4868-B803-F58A6AB11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B41E6-77B8-45B5-998A-CEFE7DC9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5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9AF11E-0771-450E-8734-6A8A58557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5F7DE-FF61-4F91-993C-939DBB05A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BDC6D-9896-41FF-BDC4-20A89A8689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DC5D8-EF02-4BFC-9E1C-0E6649ADA45B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73C3B-DF1A-4603-8571-3CF41AD06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14DDC-D880-45C7-97B3-16BCB305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1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7" Type="http://schemas.openxmlformats.org/officeDocument/2006/relationships/image" Target="../media/image2.jpg"/><Relationship Id="rId2" Type="http://schemas.openxmlformats.org/officeDocument/2006/relationships/hyperlink" Target="mailto:hello@JenniferSchaus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amadeo@amadeolaw.com" TargetMode="External"/><Relationship Id="rId5" Type="http://schemas.openxmlformats.org/officeDocument/2006/relationships/hyperlink" Target="mailto:ahl@acquisitioninnovators.net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nvsbc.org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ello@JenniferSchau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deolaw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9000" y="438149"/>
            <a:ext cx="4719319" cy="4205605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+mn-lt"/>
              </a:rPr>
              <a:t>FED GOV CON</a:t>
            </a:r>
            <a:br>
              <a:rPr lang="en-US" sz="4000" b="1" dirty="0">
                <a:solidFill>
                  <a:srgbClr val="0070C0"/>
                </a:solidFill>
                <a:latin typeface="+mn-lt"/>
              </a:rPr>
            </a:br>
            <a:r>
              <a:rPr lang="en-US" sz="4000" b="1" dirty="0">
                <a:latin typeface="+mn-lt"/>
              </a:rPr>
              <a:t>Webinar Wednesdays</a:t>
            </a:r>
            <a:br>
              <a:rPr lang="en-US" sz="4000" b="1" dirty="0">
                <a:solidFill>
                  <a:srgbClr val="0070C0"/>
                </a:solidFill>
                <a:latin typeface="+mn-lt"/>
              </a:rPr>
            </a:br>
            <a:r>
              <a:rPr lang="en-US" sz="4000" b="1" dirty="0">
                <a:solidFill>
                  <a:srgbClr val="0070C0"/>
                </a:solidFill>
                <a:latin typeface="+mn-lt"/>
              </a:rPr>
              <a:t>2020 Series</a:t>
            </a:r>
            <a:br>
              <a:rPr lang="en-US" sz="4000" b="1" dirty="0">
                <a:solidFill>
                  <a:schemeClr val="accent1"/>
                </a:solidFill>
              </a:rPr>
            </a:br>
            <a:br>
              <a:rPr lang="en-US" sz="4400" b="1" dirty="0"/>
            </a:b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JSchaus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&amp; Associates</a:t>
            </a: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sz="2700" dirty="0">
                <a:solidFill>
                  <a:srgbClr val="C00000"/>
                </a:solidFill>
                <a:latin typeface="+mn-lt"/>
              </a:rPr>
              <a:t>Washington DC</a:t>
            </a:r>
            <a:br>
              <a:rPr lang="en-US" sz="27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sz="27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+ 1 – 2 0 2 – 3 6 5 – 0 5 9 8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8852" y="4769883"/>
            <a:ext cx="2295525" cy="2038350"/>
          </a:xfrm>
          <a:prstGeom prst="rect">
            <a:avLst/>
          </a:prstGeom>
        </p:spPr>
      </p:pic>
      <p:pic>
        <p:nvPicPr>
          <p:cNvPr id="4" name="Picture 3" descr="A red white and blue flag&#10;&#10;Description automatically generated">
            <a:extLst>
              <a:ext uri="{FF2B5EF4-FFF2-40B4-BE49-F238E27FC236}">
                <a16:creationId xmlns:a16="http://schemas.microsoft.com/office/drawing/2014/main" id="{AD6FF4A9-E472-462A-A2CD-BF2A6B3AE4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67"/>
            <a:ext cx="6895171" cy="675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056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Relationship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What Is A Teaming Agreement?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29724" y="223926"/>
            <a:ext cx="11532551" cy="895350"/>
          </a:xfrm>
          <a:prstGeom prst="rect">
            <a:avLst/>
          </a:prstGeom>
          <a:solidFill>
            <a:srgbClr val="00B0F0"/>
          </a:solidFill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2020  –  Fed Gov Con Webinar Series  -  Washington DC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JSchaus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&amp; Associates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89E22-C7E3-6F45-9210-6E4E9C30E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642228"/>
            <a:ext cx="1282203" cy="1138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199C2-7B94-4F2D-98AE-4C21295A3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6" y="5708267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BEB0E-A1D1-4434-A182-05A68A79BB32}"/>
              </a:ext>
            </a:extLst>
          </p:cNvPr>
          <p:cNvSpPr txBox="1"/>
          <p:nvPr/>
        </p:nvSpPr>
        <p:spPr>
          <a:xfrm>
            <a:off x="352426" y="3429000"/>
            <a:ext cx="115098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Important To Understanding What/Why – Avoid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Fixed/Narrow Conceptions opportunities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Missing Opportunities For Including Functional Terms or Language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210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Relationship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What Is A Teaming Agreement?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29724" y="223926"/>
            <a:ext cx="11532551" cy="895350"/>
          </a:xfrm>
          <a:prstGeom prst="rect">
            <a:avLst/>
          </a:prstGeom>
          <a:solidFill>
            <a:srgbClr val="00B0F0"/>
          </a:solidFill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2020  –  Fed Gov Con Webinar Series  -  Washington DC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JSchaus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&amp; Associates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89E22-C7E3-6F45-9210-6E4E9C30E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642228"/>
            <a:ext cx="1282203" cy="1138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199C2-7B94-4F2D-98AE-4C21295A3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6" y="5708267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BEB0E-A1D1-4434-A182-05A68A79BB32}"/>
              </a:ext>
            </a:extLst>
          </p:cNvPr>
          <p:cNvSpPr txBox="1"/>
          <p:nvPr/>
        </p:nvSpPr>
        <p:spPr>
          <a:xfrm>
            <a:off x="352426" y="3429000"/>
            <a:ext cx="115098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An agreement to pursue business opportunities 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Specifically – government contracting opportunities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695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Relationship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What Is A Teaming Agreement?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29724" y="223926"/>
            <a:ext cx="11532551" cy="895350"/>
          </a:xfrm>
          <a:prstGeom prst="rect">
            <a:avLst/>
          </a:prstGeom>
          <a:solidFill>
            <a:srgbClr val="00B0F0"/>
          </a:solidFill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2020  –  Fed Gov Con Webinar Series  -  Washington DC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JSchaus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&amp; Associates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89E22-C7E3-6F45-9210-6E4E9C30E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642228"/>
            <a:ext cx="1282203" cy="1138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199C2-7B94-4F2D-98AE-4C21295A3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6" y="5708267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BEB0E-A1D1-4434-A182-05A68A79BB32}"/>
              </a:ext>
            </a:extLst>
          </p:cNvPr>
          <p:cNvSpPr txBox="1"/>
          <p:nvPr/>
        </p:nvSpPr>
        <p:spPr>
          <a:xfrm>
            <a:off x="352426" y="3429000"/>
            <a:ext cx="115098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Type of Agreement of Collaboration – Result: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Needs to Put Collaborators On Path To Reaching Their Goal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Goal: Landing And Successfully Performing Under Next Government Contract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39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Relationship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29724" y="223926"/>
            <a:ext cx="11532551" cy="895350"/>
          </a:xfrm>
          <a:prstGeom prst="rect">
            <a:avLst/>
          </a:prstGeom>
          <a:solidFill>
            <a:srgbClr val="00B0F0"/>
          </a:solidFill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2020  –  Fed Gov Con Webinar Series  -  Washington DC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JSchaus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&amp; Associates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89E22-C7E3-6F45-9210-6E4E9C30E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642228"/>
            <a:ext cx="1282203" cy="1138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199C2-7B94-4F2D-98AE-4C21295A3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6" y="5708267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BEB0E-A1D1-4434-A182-05A68A79BB32}"/>
              </a:ext>
            </a:extLst>
          </p:cNvPr>
          <p:cNvSpPr txBox="1"/>
          <p:nvPr/>
        </p:nvSpPr>
        <p:spPr>
          <a:xfrm>
            <a:off x="363776" y="3084399"/>
            <a:ext cx="115098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Pursuing Opportunities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Single Procurement Teaming Agreements</a:t>
            </a:r>
          </a:p>
          <a:p>
            <a:pPr marL="4572000" lvl="8" indent="-457200">
              <a:buFont typeface="Arial" panose="020B0604020202020204" pitchFamily="34" charset="0"/>
              <a:buChar char="•"/>
              <a:tabLst>
                <a:tab pos="4800600" algn="l"/>
              </a:tabLst>
            </a:pPr>
            <a:r>
              <a:rPr lang="en-US" sz="2800" dirty="0">
                <a:solidFill>
                  <a:schemeClr val="accent1"/>
                </a:solidFill>
              </a:rPr>
              <a:t>Specify Target Solicitation</a:t>
            </a:r>
          </a:p>
          <a:p>
            <a:pPr marL="4572000" lvl="8" indent="-457200">
              <a:buFont typeface="Arial" panose="020B0604020202020204" pitchFamily="34" charset="0"/>
              <a:buChar char="•"/>
              <a:tabLst>
                <a:tab pos="4800600" algn="l"/>
              </a:tabLst>
            </a:pPr>
            <a:r>
              <a:rPr lang="en-US" sz="2800" dirty="0">
                <a:solidFill>
                  <a:schemeClr val="accent1"/>
                </a:solidFill>
              </a:rPr>
              <a:t>Describe Who Does What</a:t>
            </a:r>
          </a:p>
          <a:p>
            <a:pPr marL="4572000" lvl="8" indent="-457200">
              <a:buFont typeface="Arial" panose="020B0604020202020204" pitchFamily="34" charset="0"/>
              <a:buChar char="•"/>
              <a:tabLst>
                <a:tab pos="4800600" algn="l"/>
              </a:tabLst>
            </a:pPr>
            <a:r>
              <a:rPr lang="en-US" sz="2800" dirty="0">
                <a:solidFill>
                  <a:schemeClr val="accent1"/>
                </a:solidFill>
              </a:rPr>
              <a:t>Allocate Costs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808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Relationship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29724" y="223926"/>
            <a:ext cx="11532551" cy="895350"/>
          </a:xfrm>
          <a:prstGeom prst="rect">
            <a:avLst/>
          </a:prstGeom>
          <a:solidFill>
            <a:srgbClr val="00B0F0"/>
          </a:solidFill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2020  –  Fed Gov Con Webinar Series  -  Washington DC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JSchaus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&amp; Associates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89E22-C7E3-6F45-9210-6E4E9C30E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642228"/>
            <a:ext cx="1282203" cy="1138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199C2-7B94-4F2D-98AE-4C21295A3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6" y="5708267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BEB0E-A1D1-4434-A182-05A68A79BB32}"/>
              </a:ext>
            </a:extLst>
          </p:cNvPr>
          <p:cNvSpPr txBox="1"/>
          <p:nvPr/>
        </p:nvSpPr>
        <p:spPr>
          <a:xfrm>
            <a:off x="341074" y="2918012"/>
            <a:ext cx="115098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Pursuing Opportunities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Multiple Procurement Teaming Agreements</a:t>
            </a:r>
          </a:p>
          <a:p>
            <a:pPr marL="45720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Types of Target Procurements</a:t>
            </a:r>
          </a:p>
          <a:p>
            <a:pPr marL="45720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Who Does What</a:t>
            </a:r>
          </a:p>
          <a:p>
            <a:pPr marL="45720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Allocate Costs</a:t>
            </a:r>
          </a:p>
        </p:txBody>
      </p:sp>
    </p:spTree>
    <p:extLst>
      <p:ext uri="{BB962C8B-B14F-4D97-AF65-F5344CB8AC3E}">
        <p14:creationId xmlns:p14="http://schemas.microsoft.com/office/powerpoint/2010/main" val="3534879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Relationship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29724" y="223926"/>
            <a:ext cx="11532551" cy="895350"/>
          </a:xfrm>
          <a:prstGeom prst="rect">
            <a:avLst/>
          </a:prstGeom>
          <a:solidFill>
            <a:srgbClr val="00B0F0"/>
          </a:solidFill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2020  –  Fed Gov Con Webinar Series  -  Washington DC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JSchaus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&amp; Associates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89E22-C7E3-6F45-9210-6E4E9C30E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642228"/>
            <a:ext cx="1282203" cy="1138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199C2-7B94-4F2D-98AE-4C21295A3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6" y="5708267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BEB0E-A1D1-4434-A182-05A68A79BB32}"/>
              </a:ext>
            </a:extLst>
          </p:cNvPr>
          <p:cNvSpPr txBox="1"/>
          <p:nvPr/>
        </p:nvSpPr>
        <p:spPr>
          <a:xfrm>
            <a:off x="341074" y="2918012"/>
            <a:ext cx="115098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Pursuing Opportunities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Multiple Procurement Teaming Agreements</a:t>
            </a:r>
          </a:p>
          <a:p>
            <a:pPr marL="45720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Addendum For Each Target Procurement</a:t>
            </a:r>
          </a:p>
          <a:p>
            <a:pPr marL="4114800" lvl="8"/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762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Cementing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29724" y="223926"/>
            <a:ext cx="11532551" cy="895350"/>
          </a:xfrm>
          <a:prstGeom prst="rect">
            <a:avLst/>
          </a:prstGeom>
          <a:solidFill>
            <a:srgbClr val="00B0F0"/>
          </a:solidFill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2020  –  Fed Gov Con Webinar Series  -  Washington DC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JSchaus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&amp; Associates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89E22-C7E3-6F45-9210-6E4E9C30E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642228"/>
            <a:ext cx="1282203" cy="1138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199C2-7B94-4F2D-98AE-4C21295A3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6" y="5708267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BEB0E-A1D1-4434-A182-05A68A79BB32}"/>
              </a:ext>
            </a:extLst>
          </p:cNvPr>
          <p:cNvSpPr txBox="1"/>
          <p:nvPr/>
        </p:nvSpPr>
        <p:spPr>
          <a:xfrm>
            <a:off x="341074" y="2918012"/>
            <a:ext cx="115098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Structure That Hardens/Locks In Relationship</a:t>
            </a:r>
          </a:p>
          <a:p>
            <a:pPr marL="3200400" lvl="8"/>
            <a:endParaRPr lang="en-US" sz="2800" dirty="0">
              <a:solidFill>
                <a:schemeClr val="accent1"/>
              </a:solidFill>
            </a:endParaRPr>
          </a:p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Solid Structure That Doesn’t Weaken</a:t>
            </a:r>
          </a:p>
          <a:p>
            <a:pPr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marL="4114800" lvl="8"/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10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Cementing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29724" y="223926"/>
            <a:ext cx="11532551" cy="895350"/>
          </a:xfrm>
          <a:prstGeom prst="rect">
            <a:avLst/>
          </a:prstGeom>
          <a:solidFill>
            <a:srgbClr val="00B0F0"/>
          </a:solidFill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2020  –  Fed Gov Con Webinar Series  -  Washington DC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JSchaus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&amp; Associates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89E22-C7E3-6F45-9210-6E4E9C30E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642228"/>
            <a:ext cx="1282203" cy="1138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199C2-7B94-4F2D-98AE-4C21295A3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6" y="5708267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BEB0E-A1D1-4434-A182-05A68A79BB32}"/>
              </a:ext>
            </a:extLst>
          </p:cNvPr>
          <p:cNvSpPr txBox="1"/>
          <p:nvPr/>
        </p:nvSpPr>
        <p:spPr>
          <a:xfrm>
            <a:off x="341074" y="2918012"/>
            <a:ext cx="115098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Lock In Relationship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Exclusivity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Specificity – SOW, Labor Categories, Pricing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Enforceability</a:t>
            </a:r>
          </a:p>
          <a:p>
            <a:pPr marL="4114800" lvl="8"/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661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Cementing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29724" y="223926"/>
            <a:ext cx="11532551" cy="895350"/>
          </a:xfrm>
          <a:prstGeom prst="rect">
            <a:avLst/>
          </a:prstGeom>
          <a:solidFill>
            <a:srgbClr val="00B0F0"/>
          </a:solidFill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2020  –  Fed Gov Con Webinar Series  -  Washington DC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JSchaus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&amp; Associates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89E22-C7E3-6F45-9210-6E4E9C30E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642228"/>
            <a:ext cx="1282203" cy="1138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199C2-7B94-4F2D-98AE-4C21295A3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6" y="5708267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BEB0E-A1D1-4434-A182-05A68A79BB32}"/>
              </a:ext>
            </a:extLst>
          </p:cNvPr>
          <p:cNvSpPr txBox="1"/>
          <p:nvPr/>
        </p:nvSpPr>
        <p:spPr>
          <a:xfrm>
            <a:off x="341074" y="2918012"/>
            <a:ext cx="115098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Does Not Weaken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Non-Disclosures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IP Protection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Requires Ongoing Compliance – FOCI, ITAR, EAR</a:t>
            </a:r>
          </a:p>
          <a:p>
            <a:pPr marL="4114800" lvl="8"/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855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175895"/>
            <a:ext cx="4480560" cy="2653029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chemeClr val="accent1"/>
                </a:solidFill>
                <a:latin typeface="+mn-lt"/>
              </a:rPr>
              <a:t>THANK YOU!</a:t>
            </a:r>
            <a:br>
              <a:rPr lang="en-US" sz="4400" b="1" dirty="0">
                <a:latin typeface="+mn-lt"/>
              </a:rPr>
            </a:br>
            <a:r>
              <a:rPr lang="en-US" sz="3100" b="1" dirty="0" err="1">
                <a:solidFill>
                  <a:srgbClr val="002060"/>
                </a:solidFill>
                <a:latin typeface="+mn-lt"/>
              </a:rPr>
              <a:t>JSchaus</a:t>
            </a:r>
            <a:r>
              <a:rPr lang="en-US" sz="3100" b="1" dirty="0">
                <a:solidFill>
                  <a:srgbClr val="002060"/>
                </a:solidFill>
                <a:latin typeface="+mn-lt"/>
              </a:rPr>
              <a:t> &amp; Associates</a:t>
            </a:r>
            <a:br>
              <a:rPr lang="en-US" sz="3600" b="1" dirty="0">
                <a:solidFill>
                  <a:srgbClr val="002060"/>
                </a:solidFill>
                <a:latin typeface="+mn-lt"/>
              </a:rPr>
            </a:br>
            <a:r>
              <a:rPr lang="en-US" sz="2700" dirty="0">
                <a:solidFill>
                  <a:srgbClr val="002060"/>
                </a:solidFill>
                <a:latin typeface="+mn-lt"/>
              </a:rPr>
              <a:t>Washington DC</a:t>
            </a:r>
            <a:br>
              <a:rPr lang="en-US" sz="2700" dirty="0">
                <a:solidFill>
                  <a:srgbClr val="C00000"/>
                </a:solidFill>
                <a:latin typeface="+mn-lt"/>
              </a:rPr>
            </a:br>
            <a:r>
              <a:rPr lang="en-US" sz="2700" dirty="0">
                <a:solidFill>
                  <a:srgbClr val="C00000"/>
                </a:solidFill>
                <a:latin typeface="+mn-lt"/>
                <a:hlinkClick r:id="rId2"/>
              </a:rPr>
              <a:t>hello@JenniferSchaus.com</a:t>
            </a:r>
            <a:br>
              <a:rPr lang="en-US" sz="2700" dirty="0">
                <a:solidFill>
                  <a:srgbClr val="C00000"/>
                </a:solidFill>
                <a:latin typeface="+mn-lt"/>
              </a:rPr>
            </a:br>
            <a:r>
              <a:rPr lang="en-US" sz="2700" dirty="0">
                <a:solidFill>
                  <a:srgbClr val="C00000"/>
                </a:solidFill>
                <a:latin typeface="+mn-lt"/>
                <a:hlinkClick r:id="rId3"/>
              </a:rPr>
              <a:t>www.JenniferSchaus.com</a:t>
            </a:r>
            <a:r>
              <a:rPr lang="en-US" sz="2700" dirty="0">
                <a:solidFill>
                  <a:srgbClr val="C00000"/>
                </a:solidFill>
                <a:latin typeface="+mn-lt"/>
              </a:rPr>
              <a:t> </a:t>
            </a:r>
            <a:br>
              <a:rPr lang="en-US" sz="2700" dirty="0">
                <a:solidFill>
                  <a:srgbClr val="C00000"/>
                </a:solidFill>
                <a:latin typeface="+mn-lt"/>
              </a:rPr>
            </a:br>
            <a:r>
              <a:rPr lang="en-US" sz="2700" dirty="0">
                <a:solidFill>
                  <a:srgbClr val="C00000"/>
                </a:solidFill>
                <a:latin typeface="+mn-lt"/>
              </a:rPr>
              <a:t>+ 1 – 2 0 2 – 3 6 5 – 0 5 9 8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939" y="5523812"/>
            <a:ext cx="1502520" cy="13341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1B5948E-7A9B-4587-BF44-DE75C505C216}"/>
              </a:ext>
            </a:extLst>
          </p:cNvPr>
          <p:cNvSpPr txBox="1"/>
          <p:nvPr/>
        </p:nvSpPr>
        <p:spPr>
          <a:xfrm>
            <a:off x="7477759" y="3215098"/>
            <a:ext cx="4480560" cy="190821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</a:pPr>
            <a:endParaRPr lang="en-US" sz="2000" dirty="0"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2000" dirty="0"/>
              <a:t>Mark Amadeo</a:t>
            </a:r>
          </a:p>
          <a:p>
            <a:endParaRPr lang="en-US" sz="2000" dirty="0"/>
          </a:p>
          <a:p>
            <a:r>
              <a:rPr lang="en-US" sz="2000" dirty="0">
                <a:hlinkClick r:id="rId6"/>
              </a:rPr>
              <a:t>mamadeo@amadeolaw.com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(202) 640-2090</a:t>
            </a:r>
          </a:p>
        </p:txBody>
      </p:sp>
      <p:pic>
        <p:nvPicPr>
          <p:cNvPr id="6" name="Picture 5" descr="A red white and blue flag&#10;&#10;Description automatically generated">
            <a:extLst>
              <a:ext uri="{FF2B5EF4-FFF2-40B4-BE49-F238E27FC236}">
                <a16:creationId xmlns:a16="http://schemas.microsoft.com/office/drawing/2014/main" id="{5BA1C9B7-D511-44EE-AB53-E1496034B0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67"/>
            <a:ext cx="6895171" cy="675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97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314325"/>
            <a:ext cx="4480560" cy="3743325"/>
          </a:xfrm>
          <a:noFill/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+mn-lt"/>
              </a:rPr>
              <a:t>About Our Webinars:</a:t>
            </a:r>
            <a:br>
              <a:rPr lang="en-US" sz="4000" b="1" dirty="0">
                <a:solidFill>
                  <a:srgbClr val="002060"/>
                </a:solidFill>
                <a:latin typeface="+mn-lt"/>
              </a:rPr>
            </a:b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 - Every Wednesday;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Complimentary;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Recorded;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YouTube &amp; our Website;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No Questions</a:t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endParaRPr lang="en-US" sz="2700" dirty="0">
              <a:solidFill>
                <a:srgbClr val="C00000"/>
              </a:solidFill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  <p:pic>
        <p:nvPicPr>
          <p:cNvPr id="6" name="Picture 5" descr="A red white and blue flag&#10;&#10;Description automatically generated">
            <a:extLst>
              <a:ext uri="{FF2B5EF4-FFF2-40B4-BE49-F238E27FC236}">
                <a16:creationId xmlns:a16="http://schemas.microsoft.com/office/drawing/2014/main" id="{DCDCA8B5-93F7-466C-898D-4D69C0C157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67"/>
            <a:ext cx="6895171" cy="675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24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1110B28-A25B-443D-B999-BEECF1432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5674" y="2007354"/>
            <a:ext cx="4562474" cy="313932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201F1E"/>
                </a:solidFill>
                <a:latin typeface="+mn-lt"/>
              </a:rPr>
              <a:t>The National Veteran Small Coalition (NVSBC) </a:t>
            </a:r>
          </a:p>
          <a:p>
            <a:pPr algn="ctr"/>
            <a:r>
              <a:rPr lang="en-US" sz="2000" dirty="0">
                <a:solidFill>
                  <a:srgbClr val="201F1E"/>
                </a:solidFill>
                <a:latin typeface="+mn-lt"/>
              </a:rPr>
              <a:t>is the largest non-profit trade association in the country representing veteran and service-disabled veteran-owned small business in the federal marketplace as prime and subcontractors. NVSBC provides networking, match-making, coaching, and training opportunities for members. </a:t>
            </a:r>
          </a:p>
          <a:p>
            <a:pPr algn="ctr"/>
            <a:r>
              <a:rPr lang="en-US" sz="2000" b="1" dirty="0">
                <a:solidFill>
                  <a:srgbClr val="201F1E"/>
                </a:solidFill>
                <a:latin typeface="+mn-lt"/>
              </a:rPr>
              <a:t>Please visit:  </a:t>
            </a:r>
            <a:r>
              <a:rPr lang="en-US" sz="2000" b="1" u="sng" dirty="0">
                <a:solidFill>
                  <a:srgbClr val="0000FF"/>
                </a:solidFill>
                <a:latin typeface="+mn-lt"/>
                <a:hlinkClick r:id="rId2"/>
              </a:rPr>
              <a:t>www.nvsbc.org</a:t>
            </a:r>
            <a:endParaRPr lang="en-US" sz="2000" b="1" dirty="0">
              <a:latin typeface="+mn-lt"/>
            </a:endParaRPr>
          </a:p>
        </p:txBody>
      </p:sp>
      <p:pic>
        <p:nvPicPr>
          <p:cNvPr id="9" name="Picture 8" descr="A picture containing bottle&#10;&#10;Description automatically generated">
            <a:extLst>
              <a:ext uri="{FF2B5EF4-FFF2-40B4-BE49-F238E27FC236}">
                <a16:creationId xmlns:a16="http://schemas.microsoft.com/office/drawing/2014/main" id="{9CD3F29A-4B36-452D-9DB2-01A807C015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9598" y="627475"/>
            <a:ext cx="4894627" cy="1231073"/>
          </a:xfrm>
          <a:prstGeom prst="rect">
            <a:avLst/>
          </a:prstGeom>
        </p:spPr>
      </p:pic>
      <p:pic>
        <p:nvPicPr>
          <p:cNvPr id="10" name="Picture 9" descr="A red white and blue flag&#10;&#10;Description automatically generated">
            <a:extLst>
              <a:ext uri="{FF2B5EF4-FFF2-40B4-BE49-F238E27FC236}">
                <a16:creationId xmlns:a16="http://schemas.microsoft.com/office/drawing/2014/main" id="{7F80D401-658B-40B4-8678-9AEB37EAB0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67"/>
            <a:ext cx="6895171" cy="6758466"/>
          </a:xfrm>
          <a:prstGeom prst="rect">
            <a:avLst/>
          </a:prstGeom>
        </p:spPr>
      </p:pic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D9941822-800C-4E5D-83FF-4FD0C6A664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278" y="5477369"/>
            <a:ext cx="1498777" cy="133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357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175896"/>
            <a:ext cx="4480560" cy="4262754"/>
          </a:xfrm>
          <a:noFill/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+mn-lt"/>
              </a:rPr>
              <a:t>About Us:</a:t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3100" dirty="0">
                <a:solidFill>
                  <a:srgbClr val="C00000"/>
                </a:solidFill>
                <a:latin typeface="+mn-lt"/>
              </a:rPr>
              <a:t>Professional Services for Federal Contractors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GSA Sched;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SBA 8(a);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Proposal Writing;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Pricing;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Contract Administration;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Business Development</a:t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endParaRPr lang="en-US" sz="2700" dirty="0">
              <a:solidFill>
                <a:srgbClr val="C00000"/>
              </a:solidFill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  <p:pic>
        <p:nvPicPr>
          <p:cNvPr id="6" name="Picture 5" descr="A red white and blue flag&#10;&#10;Description automatically generated">
            <a:extLst>
              <a:ext uri="{FF2B5EF4-FFF2-40B4-BE49-F238E27FC236}">
                <a16:creationId xmlns:a16="http://schemas.microsoft.com/office/drawing/2014/main" id="{6BDB8120-DFDE-49D4-92FD-891CEEFC3F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67"/>
            <a:ext cx="6895171" cy="675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905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175896"/>
            <a:ext cx="4480560" cy="4262754"/>
          </a:xfrm>
          <a:noFill/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002060"/>
                </a:solidFill>
                <a:latin typeface="+mn-lt"/>
              </a:rPr>
              <a:t>Advertise In Our Newsletter:</a:t>
            </a:r>
            <a:br>
              <a:rPr lang="en-US" sz="3100" b="1" dirty="0">
                <a:solidFill>
                  <a:schemeClr val="accent1"/>
                </a:solidFill>
                <a:latin typeface="+mn-lt"/>
              </a:rPr>
            </a:br>
            <a:br>
              <a:rPr lang="en-US" sz="3100" dirty="0">
                <a:solidFill>
                  <a:schemeClr val="accent1"/>
                </a:solidFill>
              </a:rPr>
            </a:br>
            <a:r>
              <a:rPr lang="en-US" sz="3100" b="1" dirty="0">
                <a:solidFill>
                  <a:srgbClr val="C00000"/>
                </a:solidFill>
              </a:rPr>
              <a:t>Reach 17,700+ Subscribers! Includes Government &amp; Government Contractors</a:t>
            </a:r>
            <a:br>
              <a:rPr lang="en-US" sz="3100" b="1" dirty="0">
                <a:solidFill>
                  <a:schemeClr val="accent1"/>
                </a:solidFill>
              </a:rPr>
            </a:br>
            <a:br>
              <a:rPr lang="en-US" sz="3100" b="1" dirty="0">
                <a:solidFill>
                  <a:schemeClr val="accent1"/>
                </a:solidFill>
              </a:rPr>
            </a:br>
            <a:r>
              <a:rPr lang="en-US" sz="3100" b="1" dirty="0">
                <a:solidFill>
                  <a:schemeClr val="accent1"/>
                </a:solidFill>
                <a:hlinkClick r:id="rId3"/>
              </a:rPr>
              <a:t>Hello@JenniferSchaus.com</a:t>
            </a:r>
            <a:br>
              <a:rPr lang="en-US" sz="4000" b="1" dirty="0">
                <a:solidFill>
                  <a:schemeClr val="accent1"/>
                </a:solidFill>
              </a:rPr>
            </a:b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700" b="1" dirty="0">
                <a:solidFill>
                  <a:schemeClr val="accent1"/>
                </a:solidFill>
                <a:latin typeface="+mn-lt"/>
              </a:rPr>
            </a:br>
            <a:endParaRPr lang="en-US" sz="2700" dirty="0">
              <a:solidFill>
                <a:srgbClr val="C00000"/>
              </a:solidFill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  <p:pic>
        <p:nvPicPr>
          <p:cNvPr id="6" name="Picture 5" descr="A red white and blue flag&#10;&#10;Description automatically generated">
            <a:extLst>
              <a:ext uri="{FF2B5EF4-FFF2-40B4-BE49-F238E27FC236}">
                <a16:creationId xmlns:a16="http://schemas.microsoft.com/office/drawing/2014/main" id="{81CD5324-59ED-414B-8F03-0A477F117D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67"/>
            <a:ext cx="6895171" cy="675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7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175896"/>
            <a:ext cx="4480560" cy="4262753"/>
          </a:xfrm>
          <a:noFill/>
          <a:ln w="381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+mn-lt"/>
              </a:rPr>
              <a:t>About Our Speaker:</a:t>
            </a:r>
            <a:br>
              <a:rPr lang="en-US" sz="4000" b="1" dirty="0">
                <a:solidFill>
                  <a:srgbClr val="002060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3100" dirty="0">
                <a:solidFill>
                  <a:srgbClr val="C00000"/>
                </a:solidFill>
                <a:latin typeface="+mn-lt"/>
              </a:rPr>
              <a:t>Mark Amadeo</a:t>
            </a:r>
            <a:br>
              <a:rPr lang="en-US" sz="3100" dirty="0">
                <a:solidFill>
                  <a:srgbClr val="C00000"/>
                </a:solidFill>
                <a:latin typeface="+mn-lt"/>
              </a:rPr>
            </a:br>
            <a:br>
              <a:rPr lang="en-US" sz="3100" dirty="0">
                <a:solidFill>
                  <a:srgbClr val="C00000"/>
                </a:solidFill>
                <a:latin typeface="+mn-lt"/>
              </a:rPr>
            </a:br>
            <a:r>
              <a:rPr lang="en-US" sz="3100" dirty="0" err="1">
                <a:solidFill>
                  <a:srgbClr val="C00000"/>
                </a:solidFill>
                <a:latin typeface="+mn-lt"/>
              </a:rPr>
              <a:t>Amadeo</a:t>
            </a:r>
            <a:r>
              <a:rPr lang="en-US" sz="3100" dirty="0">
                <a:solidFill>
                  <a:srgbClr val="C00000"/>
                </a:solidFill>
                <a:latin typeface="+mn-lt"/>
              </a:rPr>
              <a:t> Law Firm, PLLC</a:t>
            </a:r>
            <a:br>
              <a:rPr lang="en-US" sz="3100" dirty="0">
                <a:solidFill>
                  <a:srgbClr val="C00000"/>
                </a:solidFill>
                <a:latin typeface="+mn-lt"/>
              </a:rPr>
            </a:br>
            <a:br>
              <a:rPr lang="en-US" sz="3100" dirty="0">
                <a:solidFill>
                  <a:srgbClr val="C00000"/>
                </a:solidFill>
                <a:latin typeface="+mn-lt"/>
              </a:rPr>
            </a:br>
            <a:r>
              <a:rPr lang="en-US" sz="3100" dirty="0">
                <a:solidFill>
                  <a:srgbClr val="C00000"/>
                </a:solidFill>
                <a:latin typeface="+mn-lt"/>
                <a:hlinkClick r:id="rId3"/>
              </a:rPr>
              <a:t>www.amadeolaw.com</a:t>
            </a:r>
            <a:br>
              <a:rPr lang="en-US" sz="3100" dirty="0">
                <a:solidFill>
                  <a:srgbClr val="C00000"/>
                </a:solidFill>
                <a:latin typeface="+mn-lt"/>
              </a:rPr>
            </a:br>
            <a:br>
              <a:rPr lang="en-US" sz="2200" b="1" dirty="0">
                <a:solidFill>
                  <a:srgbClr val="C00000"/>
                </a:solidFill>
                <a:latin typeface="+mn-lt"/>
              </a:rPr>
            </a:br>
            <a:br>
              <a:rPr lang="en-US" sz="2200" dirty="0">
                <a:solidFill>
                  <a:srgbClr val="C00000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  <p:pic>
        <p:nvPicPr>
          <p:cNvPr id="8" name="Picture 7" descr="A red white and blue flag&#10;&#10;Description automatically generated">
            <a:extLst>
              <a:ext uri="{FF2B5EF4-FFF2-40B4-BE49-F238E27FC236}">
                <a16:creationId xmlns:a16="http://schemas.microsoft.com/office/drawing/2014/main" id="{62560345-FF10-464B-A061-B284EDE236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67"/>
            <a:ext cx="6895171" cy="675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814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6600" y="504825"/>
            <a:ext cx="4890769" cy="2333624"/>
          </a:xfrm>
          <a:noFill/>
          <a:ln w="381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en-US" sz="3100" b="1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b="1" dirty="0">
                <a:solidFill>
                  <a:schemeClr val="accent1"/>
                </a:solidFill>
                <a:latin typeface="+mn-lt"/>
              </a:rPr>
            </a:br>
            <a:r>
              <a:rPr lang="en-US" sz="2800" b="1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  <p:pic>
        <p:nvPicPr>
          <p:cNvPr id="6" name="Picture 5" descr="A red white and blue flag&#10;&#10;Description automatically generated">
            <a:extLst>
              <a:ext uri="{FF2B5EF4-FFF2-40B4-BE49-F238E27FC236}">
                <a16:creationId xmlns:a16="http://schemas.microsoft.com/office/drawing/2014/main" id="{3386EF90-A8D2-497B-8F69-9299664256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67"/>
            <a:ext cx="6895171" cy="675846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C24888F-87EA-416A-B978-E07BC5EF1602}"/>
              </a:ext>
            </a:extLst>
          </p:cNvPr>
          <p:cNvSpPr txBox="1">
            <a:spLocks/>
          </p:cNvSpPr>
          <p:nvPr/>
        </p:nvSpPr>
        <p:spPr>
          <a:xfrm>
            <a:off x="7086599" y="3002914"/>
            <a:ext cx="4890769" cy="14763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b="1" dirty="0">
              <a:solidFill>
                <a:schemeClr val="accent1"/>
              </a:solidFill>
              <a:latin typeface="+mn-lt"/>
            </a:endParaRPr>
          </a:p>
          <a:p>
            <a:r>
              <a:rPr lang="en-US" sz="2400" b="1" dirty="0">
                <a:solidFill>
                  <a:schemeClr val="accent1"/>
                </a:solidFill>
                <a:latin typeface="+mn-lt"/>
              </a:rPr>
              <a:t>Wednesday,</a:t>
            </a:r>
          </a:p>
          <a:p>
            <a:endParaRPr lang="en-US" sz="2400" b="1" dirty="0">
              <a:solidFill>
                <a:schemeClr val="accent1"/>
              </a:solidFill>
              <a:latin typeface="+mn-lt"/>
            </a:endParaRPr>
          </a:p>
          <a:p>
            <a:r>
              <a:rPr lang="en-US" sz="2400" b="1" dirty="0">
                <a:solidFill>
                  <a:schemeClr val="accent1"/>
                </a:solidFill>
                <a:latin typeface="+mn-lt"/>
              </a:rPr>
              <a:t>April 22, 2020</a:t>
            </a:r>
            <a:br>
              <a:rPr lang="en-US" sz="2400" b="1" dirty="0">
                <a:solidFill>
                  <a:schemeClr val="accent1"/>
                </a:solidFill>
                <a:latin typeface="+mn-lt"/>
              </a:rPr>
            </a:br>
            <a:r>
              <a:rPr lang="en-US" sz="2400" b="1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400" b="1" dirty="0">
                <a:solidFill>
                  <a:schemeClr val="accent1"/>
                </a:solidFill>
                <a:latin typeface="+mn-lt"/>
              </a:rPr>
            </a:br>
            <a:endParaRPr lang="en-US" sz="2400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3590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29724" y="223926"/>
            <a:ext cx="11532551" cy="895350"/>
          </a:xfrm>
          <a:prstGeom prst="rect">
            <a:avLst/>
          </a:prstGeom>
          <a:solidFill>
            <a:srgbClr val="00B0F0"/>
          </a:solidFill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2020  –  Fed Gov Con Webinar Series  -  Washington DC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JSchaus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&amp; Associates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89E22-C7E3-6F45-9210-6E4E9C30E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642228"/>
            <a:ext cx="1282203" cy="1138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199C2-7B94-4F2D-98AE-4C21295A3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6" y="5708267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BEB0E-A1D1-4434-A182-05A68A79BB32}"/>
              </a:ext>
            </a:extLst>
          </p:cNvPr>
          <p:cNvSpPr txBox="1"/>
          <p:nvPr/>
        </p:nvSpPr>
        <p:spPr>
          <a:xfrm>
            <a:off x="375128" y="2877671"/>
            <a:ext cx="115098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Not Defined In FAR/DFARS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Not the Same As Teaming Arrangement or Small Business Teaming Arrangement</a:t>
            </a:r>
          </a:p>
          <a:p>
            <a:pPr lvl="8"/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648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Cementing Contracting Relationships With Teaming Agreements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>What A Teaming Agreement Is Not</a:t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29724" y="223926"/>
            <a:ext cx="11532551" cy="895350"/>
          </a:xfrm>
          <a:prstGeom prst="rect">
            <a:avLst/>
          </a:prstGeom>
          <a:solidFill>
            <a:srgbClr val="00B0F0"/>
          </a:solidFill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2020  –  Fed Gov Con Webinar Series  -  Washington DC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JSchaus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&amp; Associates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89E22-C7E3-6F45-9210-6E4E9C30E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642228"/>
            <a:ext cx="1282203" cy="1138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199C2-7B94-4F2D-98AE-4C21295A3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6" y="5708267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BEB0E-A1D1-4434-A182-05A68A79BB32}"/>
              </a:ext>
            </a:extLst>
          </p:cNvPr>
          <p:cNvSpPr txBox="1"/>
          <p:nvPr/>
        </p:nvSpPr>
        <p:spPr>
          <a:xfrm>
            <a:off x="352426" y="3294289"/>
            <a:ext cx="1150984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chemeClr val="accent1"/>
                </a:solidFill>
              </a:rPr>
              <a:t>Not</a:t>
            </a:r>
            <a:r>
              <a:rPr lang="en-US" sz="2800" dirty="0">
                <a:solidFill>
                  <a:schemeClr val="accent1"/>
                </a:solidFill>
              </a:rPr>
              <a:t> Contractor Teaming Arrangement or Small Business Teaming Arrangement: </a:t>
            </a:r>
          </a:p>
          <a:p>
            <a:pPr lvl="8"/>
            <a:r>
              <a:rPr lang="en-US" sz="2800" dirty="0">
                <a:solidFill>
                  <a:schemeClr val="accent1"/>
                </a:solidFill>
              </a:rPr>
              <a:t>      (FAR 9.601/FAR 52.207-6)</a:t>
            </a:r>
          </a:p>
          <a:p>
            <a:pPr marL="45720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JV/Partnership</a:t>
            </a:r>
          </a:p>
          <a:p>
            <a:pPr marL="45720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Subcontract</a:t>
            </a:r>
          </a:p>
          <a:p>
            <a:pPr marL="45720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273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3462</TotalTime>
  <Words>802</Words>
  <Application>Microsoft Office PowerPoint</Application>
  <PresentationFormat>Widescreen</PresentationFormat>
  <Paragraphs>106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Office Theme</vt:lpstr>
      <vt:lpstr>FED GOV CON Webinar Wednesdays 2020 Series  JSchaus &amp; Associates Washington DC + 1 – 2 0 2 – 3 6 5 – 0 5 9 8</vt:lpstr>
      <vt:lpstr>About Our Webinars:   - Every Wednesday; - Complimentary; - Recorded; - YouTube &amp; our Website; - No Questions </vt:lpstr>
      <vt:lpstr>The National Veteran Small Coalition (NVSBC)  is the largest non-profit trade association in the country representing veteran and service-disabled veteran-owned small business in the federal marketplace as prime and subcontractors. NVSBC provides networking, match-making, coaching, and training opportunities for members.  Please visit:  www.nvsbc.org</vt:lpstr>
      <vt:lpstr>About Us:  Professional Services for Federal Contractors  - GSA Sched; - SBA 8(a); - Proposal Writing; - Pricing; - Contract Administration; - Business Development </vt:lpstr>
      <vt:lpstr>Advertise In Our Newsletter:  Reach 17,700+ Subscribers! Includes Government &amp; Government Contractors  Hello@JenniferSchaus.com    </vt:lpstr>
      <vt:lpstr>About Our Speaker:   Mark Amadeo  Amadeo Law Firm, PLLC  www.amadeolaw.com   </vt:lpstr>
      <vt:lpstr>Cementing Contracting Relationships With Teaming Agreements   </vt:lpstr>
      <vt:lpstr>Cementing Contracting Relationships With Teaming Agreements      </vt:lpstr>
      <vt:lpstr>Cementing Contracting Relationships With Teaming Agreements  What A Teaming Agreement Is Not    </vt:lpstr>
      <vt:lpstr>Cementing Contracting Relationships With Teaming Agreements Relationship   What Is A Teaming Agreement?    </vt:lpstr>
      <vt:lpstr>Cementing Contracting Relationships With Teaming Agreements Relationship   What Is A Teaming Agreement?    </vt:lpstr>
      <vt:lpstr>Cementing Contracting Relationships With Teaming Agreements Relationship   What Is A Teaming Agreement?    </vt:lpstr>
      <vt:lpstr>Cementing Contracting Relationships With Teaming Agreements Relationship       </vt:lpstr>
      <vt:lpstr>Cementing Contracting Relationships With Teaming Agreements Relationship       </vt:lpstr>
      <vt:lpstr>Cementing Contracting Relationships With Teaming Agreements Relationship       </vt:lpstr>
      <vt:lpstr>Cementing Contracting Relationships With Teaming Agreements Cementing       </vt:lpstr>
      <vt:lpstr>Cementing Contracting Relationships With Teaming Agreements Cementing       </vt:lpstr>
      <vt:lpstr>Cementing Contracting Relationships With Teaming Agreements Cementing       </vt:lpstr>
      <vt:lpstr>THANK YOU! JSchaus &amp; Associates Washington DC hello@JenniferSchaus.com www.JenniferSchaus.com  + 1 – 2 0 2 – 3 6 5 – 0 5 9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 GOV CON Webinar Wednesdays 2019 Series  JSchaus &amp; Assoc. Washington DC + 1 – 2 0 2 – 3 6 5 – 0 5 9 8</dc:title>
  <dc:creator>Jennifer</dc:creator>
  <cp:lastModifiedBy>Mark Amadeo</cp:lastModifiedBy>
  <cp:revision>84</cp:revision>
  <dcterms:created xsi:type="dcterms:W3CDTF">2018-11-26T16:44:07Z</dcterms:created>
  <dcterms:modified xsi:type="dcterms:W3CDTF">2020-05-06T22:15:26Z</dcterms:modified>
</cp:coreProperties>
</file>