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73" r:id="rId4"/>
    <p:sldId id="258" r:id="rId5"/>
    <p:sldId id="266" r:id="rId6"/>
    <p:sldId id="263" r:id="rId7"/>
    <p:sldId id="282" r:id="rId8"/>
    <p:sldId id="283" r:id="rId9"/>
    <p:sldId id="275" r:id="rId10"/>
    <p:sldId id="276" r:id="rId11"/>
    <p:sldId id="277" r:id="rId12"/>
    <p:sldId id="278" r:id="rId13"/>
    <p:sldId id="279" r:id="rId14"/>
    <p:sldId id="281" r:id="rId15"/>
    <p:sldId id="265" r:id="rId1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66157" autoAdjust="0"/>
  </p:normalViewPr>
  <p:slideViewPr>
    <p:cSldViewPr snapToGrid="0">
      <p:cViewPr varScale="1">
        <p:scale>
          <a:sx n="73" d="100"/>
          <a:sy n="73" d="100"/>
        </p:scale>
        <p:origin x="1950" y="72"/>
      </p:cViewPr>
      <p:guideLst>
        <p:guide orient="horz" pos="2160"/>
        <p:guide pos="3840"/>
      </p:guideLst>
    </p:cSldViewPr>
  </p:slideViewPr>
  <p:notesTextViewPr>
    <p:cViewPr>
      <p:scale>
        <a:sx n="1" d="1"/>
        <a:sy n="1" d="1"/>
      </p:scale>
      <p:origin x="0" y="0"/>
    </p:cViewPr>
  </p:notesText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9D13825-6BF3-468E-BF3C-3AE6A9E6C3AA}" type="datetimeFigureOut">
              <a:rPr lang="en-US" smtClean="0"/>
              <a:t>1/22/2018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0DED2A1D-F834-4888-8345-521923C6B57E}" type="slidenum">
              <a:rPr lang="en-US" smtClean="0"/>
              <a:t>‹#›</a:t>
            </a:fld>
            <a:endParaRPr lang="en-US"/>
          </a:p>
        </p:txBody>
      </p:sp>
    </p:spTree>
    <p:extLst>
      <p:ext uri="{BB962C8B-B14F-4D97-AF65-F5344CB8AC3E}">
        <p14:creationId xmlns:p14="http://schemas.microsoft.com/office/powerpoint/2010/main" val="42316951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ED2A1D-F834-4888-8345-521923C6B57E}" type="slidenum">
              <a:rPr lang="en-US" smtClean="0"/>
              <a:t>1</a:t>
            </a:fld>
            <a:endParaRPr lang="en-US"/>
          </a:p>
        </p:txBody>
      </p:sp>
    </p:spTree>
    <p:extLst>
      <p:ext uri="{BB962C8B-B14F-4D97-AF65-F5344CB8AC3E}">
        <p14:creationId xmlns:p14="http://schemas.microsoft.com/office/powerpoint/2010/main" val="3193239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ED2A1D-F834-4888-8345-521923C6B57E}" type="slidenum">
              <a:rPr lang="en-US" smtClean="0"/>
              <a:t>10</a:t>
            </a:fld>
            <a:endParaRPr lang="en-US"/>
          </a:p>
        </p:txBody>
      </p:sp>
    </p:spTree>
    <p:extLst>
      <p:ext uri="{BB962C8B-B14F-4D97-AF65-F5344CB8AC3E}">
        <p14:creationId xmlns:p14="http://schemas.microsoft.com/office/powerpoint/2010/main" val="39007418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ED2A1D-F834-4888-8345-521923C6B57E}" type="slidenum">
              <a:rPr lang="en-US" smtClean="0"/>
              <a:t>11</a:t>
            </a:fld>
            <a:endParaRPr lang="en-US"/>
          </a:p>
        </p:txBody>
      </p:sp>
    </p:spTree>
    <p:extLst>
      <p:ext uri="{BB962C8B-B14F-4D97-AF65-F5344CB8AC3E}">
        <p14:creationId xmlns:p14="http://schemas.microsoft.com/office/powerpoint/2010/main" val="27506652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ED2A1D-F834-4888-8345-521923C6B57E}" type="slidenum">
              <a:rPr lang="en-US" smtClean="0"/>
              <a:t>12</a:t>
            </a:fld>
            <a:endParaRPr lang="en-US"/>
          </a:p>
        </p:txBody>
      </p:sp>
    </p:spTree>
    <p:extLst>
      <p:ext uri="{BB962C8B-B14F-4D97-AF65-F5344CB8AC3E}">
        <p14:creationId xmlns:p14="http://schemas.microsoft.com/office/powerpoint/2010/main" val="35143452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ED2A1D-F834-4888-8345-521923C6B57E}" type="slidenum">
              <a:rPr lang="en-US" smtClean="0"/>
              <a:t>13</a:t>
            </a:fld>
            <a:endParaRPr lang="en-US"/>
          </a:p>
        </p:txBody>
      </p:sp>
    </p:spTree>
    <p:extLst>
      <p:ext uri="{BB962C8B-B14F-4D97-AF65-F5344CB8AC3E}">
        <p14:creationId xmlns:p14="http://schemas.microsoft.com/office/powerpoint/2010/main" val="29295598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ED2A1D-F834-4888-8345-521923C6B57E}" type="slidenum">
              <a:rPr lang="en-US" smtClean="0"/>
              <a:t>14</a:t>
            </a:fld>
            <a:endParaRPr lang="en-US"/>
          </a:p>
        </p:txBody>
      </p:sp>
    </p:spTree>
    <p:extLst>
      <p:ext uri="{BB962C8B-B14F-4D97-AF65-F5344CB8AC3E}">
        <p14:creationId xmlns:p14="http://schemas.microsoft.com/office/powerpoint/2010/main" val="19927100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ED2A1D-F834-4888-8345-521923C6B57E}" type="slidenum">
              <a:rPr lang="en-US" smtClean="0"/>
              <a:t>15</a:t>
            </a:fld>
            <a:endParaRPr lang="en-US"/>
          </a:p>
        </p:txBody>
      </p:sp>
    </p:spTree>
    <p:extLst>
      <p:ext uri="{BB962C8B-B14F-4D97-AF65-F5344CB8AC3E}">
        <p14:creationId xmlns:p14="http://schemas.microsoft.com/office/powerpoint/2010/main" val="22516279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ED2A1D-F834-4888-8345-521923C6B57E}" type="slidenum">
              <a:rPr lang="en-US" smtClean="0"/>
              <a:t>2</a:t>
            </a:fld>
            <a:endParaRPr lang="en-US"/>
          </a:p>
        </p:txBody>
      </p:sp>
    </p:spTree>
    <p:extLst>
      <p:ext uri="{BB962C8B-B14F-4D97-AF65-F5344CB8AC3E}">
        <p14:creationId xmlns:p14="http://schemas.microsoft.com/office/powerpoint/2010/main" val="15765871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ED2A1D-F834-4888-8345-521923C6B57E}" type="slidenum">
              <a:rPr lang="en-US" smtClean="0"/>
              <a:t>3</a:t>
            </a:fld>
            <a:endParaRPr lang="en-US"/>
          </a:p>
        </p:txBody>
      </p:sp>
    </p:spTree>
    <p:extLst>
      <p:ext uri="{BB962C8B-B14F-4D97-AF65-F5344CB8AC3E}">
        <p14:creationId xmlns:p14="http://schemas.microsoft.com/office/powerpoint/2010/main" val="3954102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ED2A1D-F834-4888-8345-521923C6B57E}" type="slidenum">
              <a:rPr lang="en-US" smtClean="0"/>
              <a:t>4</a:t>
            </a:fld>
            <a:endParaRPr lang="en-US"/>
          </a:p>
        </p:txBody>
      </p:sp>
    </p:spTree>
    <p:extLst>
      <p:ext uri="{BB962C8B-B14F-4D97-AF65-F5344CB8AC3E}">
        <p14:creationId xmlns:p14="http://schemas.microsoft.com/office/powerpoint/2010/main" val="4230577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ED2A1D-F834-4888-8345-521923C6B57E}" type="slidenum">
              <a:rPr lang="en-US" smtClean="0"/>
              <a:t>5</a:t>
            </a:fld>
            <a:endParaRPr lang="en-US"/>
          </a:p>
        </p:txBody>
      </p:sp>
    </p:spTree>
    <p:extLst>
      <p:ext uri="{BB962C8B-B14F-4D97-AF65-F5344CB8AC3E}">
        <p14:creationId xmlns:p14="http://schemas.microsoft.com/office/powerpoint/2010/main" val="38767270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ED2A1D-F834-4888-8345-521923C6B57E}" type="slidenum">
              <a:rPr lang="en-US" smtClean="0"/>
              <a:t>6</a:t>
            </a:fld>
            <a:endParaRPr lang="en-US"/>
          </a:p>
        </p:txBody>
      </p:sp>
    </p:spTree>
    <p:extLst>
      <p:ext uri="{BB962C8B-B14F-4D97-AF65-F5344CB8AC3E}">
        <p14:creationId xmlns:p14="http://schemas.microsoft.com/office/powerpoint/2010/main" val="37748370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ED2A1D-F834-4888-8345-521923C6B57E}" type="slidenum">
              <a:rPr lang="en-US" smtClean="0"/>
              <a:t>7</a:t>
            </a:fld>
            <a:endParaRPr lang="en-US"/>
          </a:p>
        </p:txBody>
      </p:sp>
    </p:spTree>
    <p:extLst>
      <p:ext uri="{BB962C8B-B14F-4D97-AF65-F5344CB8AC3E}">
        <p14:creationId xmlns:p14="http://schemas.microsoft.com/office/powerpoint/2010/main" val="42793161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ED2A1D-F834-4888-8345-521923C6B57E}" type="slidenum">
              <a:rPr lang="en-US" smtClean="0"/>
              <a:t>8</a:t>
            </a:fld>
            <a:endParaRPr lang="en-US"/>
          </a:p>
        </p:txBody>
      </p:sp>
    </p:spTree>
    <p:extLst>
      <p:ext uri="{BB962C8B-B14F-4D97-AF65-F5344CB8AC3E}">
        <p14:creationId xmlns:p14="http://schemas.microsoft.com/office/powerpoint/2010/main" val="42739799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ED2A1D-F834-4888-8345-521923C6B57E}" type="slidenum">
              <a:rPr lang="en-US" smtClean="0"/>
              <a:t>9</a:t>
            </a:fld>
            <a:endParaRPr lang="en-US"/>
          </a:p>
        </p:txBody>
      </p:sp>
    </p:spTree>
    <p:extLst>
      <p:ext uri="{BB962C8B-B14F-4D97-AF65-F5344CB8AC3E}">
        <p14:creationId xmlns:p14="http://schemas.microsoft.com/office/powerpoint/2010/main" val="39642390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12B53F6-2558-46B7-90C7-28EDD204EDE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6EEAF2B1-F5D8-4195-9C27-B8E73159818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A610094E-AD0D-4A01-92BC-CBB67FFEF90C}"/>
              </a:ext>
            </a:extLst>
          </p:cNvPr>
          <p:cNvSpPr>
            <a:spLocks noGrp="1"/>
          </p:cNvSpPr>
          <p:nvPr>
            <p:ph type="dt" sz="half" idx="10"/>
          </p:nvPr>
        </p:nvSpPr>
        <p:spPr/>
        <p:txBody>
          <a:bodyPr/>
          <a:lstStyle/>
          <a:p>
            <a:fld id="{3DA8D935-5D27-4406-B78A-46550D29DCE2}" type="datetimeFigureOut">
              <a:rPr lang="en-US" smtClean="0"/>
              <a:t>1/22/2018</a:t>
            </a:fld>
            <a:endParaRPr lang="en-US"/>
          </a:p>
        </p:txBody>
      </p:sp>
      <p:sp>
        <p:nvSpPr>
          <p:cNvPr id="5" name="Footer Placeholder 4">
            <a:extLst>
              <a:ext uri="{FF2B5EF4-FFF2-40B4-BE49-F238E27FC236}">
                <a16:creationId xmlns="" xmlns:a16="http://schemas.microsoft.com/office/drawing/2014/main" id="{3521F81C-532E-4EAB-864F-46150610BD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B6E1742E-15D0-45C8-AC9A-668850E63D56}"/>
              </a:ext>
            </a:extLst>
          </p:cNvPr>
          <p:cNvSpPr>
            <a:spLocks noGrp="1"/>
          </p:cNvSpPr>
          <p:nvPr>
            <p:ph type="sldNum" sz="quarter" idx="12"/>
          </p:nvPr>
        </p:nvSpPr>
        <p:spPr/>
        <p:txBody>
          <a:bodyPr/>
          <a:lstStyle/>
          <a:p>
            <a:fld id="{EA5FF4ED-BD2E-4013-931C-1526A0111C21}" type="slidenum">
              <a:rPr lang="en-US" smtClean="0"/>
              <a:t>‹#›</a:t>
            </a:fld>
            <a:endParaRPr lang="en-US"/>
          </a:p>
        </p:txBody>
      </p:sp>
    </p:spTree>
    <p:extLst>
      <p:ext uri="{BB962C8B-B14F-4D97-AF65-F5344CB8AC3E}">
        <p14:creationId xmlns:p14="http://schemas.microsoft.com/office/powerpoint/2010/main" val="3275834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5D496A2-A746-4065-809C-CAC16BAA5A9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7999B3D6-08DA-4571-AD2B-E5AD16016A3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231BC093-E418-4BFF-8497-E77F4E0D1B4B}"/>
              </a:ext>
            </a:extLst>
          </p:cNvPr>
          <p:cNvSpPr>
            <a:spLocks noGrp="1"/>
          </p:cNvSpPr>
          <p:nvPr>
            <p:ph type="dt" sz="half" idx="10"/>
          </p:nvPr>
        </p:nvSpPr>
        <p:spPr/>
        <p:txBody>
          <a:bodyPr/>
          <a:lstStyle/>
          <a:p>
            <a:fld id="{3DA8D935-5D27-4406-B78A-46550D29DCE2}" type="datetimeFigureOut">
              <a:rPr lang="en-US" smtClean="0"/>
              <a:t>1/22/2018</a:t>
            </a:fld>
            <a:endParaRPr lang="en-US"/>
          </a:p>
        </p:txBody>
      </p:sp>
      <p:sp>
        <p:nvSpPr>
          <p:cNvPr id="5" name="Footer Placeholder 4">
            <a:extLst>
              <a:ext uri="{FF2B5EF4-FFF2-40B4-BE49-F238E27FC236}">
                <a16:creationId xmlns="" xmlns:a16="http://schemas.microsoft.com/office/drawing/2014/main" id="{E596F906-FD69-43C6-9EDB-A9368E3C05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394BD982-0B9B-47C3-902E-AD7960B69C2B}"/>
              </a:ext>
            </a:extLst>
          </p:cNvPr>
          <p:cNvSpPr>
            <a:spLocks noGrp="1"/>
          </p:cNvSpPr>
          <p:nvPr>
            <p:ph type="sldNum" sz="quarter" idx="12"/>
          </p:nvPr>
        </p:nvSpPr>
        <p:spPr/>
        <p:txBody>
          <a:bodyPr/>
          <a:lstStyle/>
          <a:p>
            <a:fld id="{EA5FF4ED-BD2E-4013-931C-1526A0111C21}" type="slidenum">
              <a:rPr lang="en-US" smtClean="0"/>
              <a:t>‹#›</a:t>
            </a:fld>
            <a:endParaRPr lang="en-US"/>
          </a:p>
        </p:txBody>
      </p:sp>
    </p:spTree>
    <p:extLst>
      <p:ext uri="{BB962C8B-B14F-4D97-AF65-F5344CB8AC3E}">
        <p14:creationId xmlns:p14="http://schemas.microsoft.com/office/powerpoint/2010/main" val="2331417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17B806E3-6659-415C-90B5-F3539917336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BF1949F9-328C-4773-A1CD-A997DA11364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0EE7D048-4F16-4531-BBEC-795679CEC0A1}"/>
              </a:ext>
            </a:extLst>
          </p:cNvPr>
          <p:cNvSpPr>
            <a:spLocks noGrp="1"/>
          </p:cNvSpPr>
          <p:nvPr>
            <p:ph type="dt" sz="half" idx="10"/>
          </p:nvPr>
        </p:nvSpPr>
        <p:spPr/>
        <p:txBody>
          <a:bodyPr/>
          <a:lstStyle/>
          <a:p>
            <a:fld id="{3DA8D935-5D27-4406-B78A-46550D29DCE2}" type="datetimeFigureOut">
              <a:rPr lang="en-US" smtClean="0"/>
              <a:t>1/22/2018</a:t>
            </a:fld>
            <a:endParaRPr lang="en-US"/>
          </a:p>
        </p:txBody>
      </p:sp>
      <p:sp>
        <p:nvSpPr>
          <p:cNvPr id="5" name="Footer Placeholder 4">
            <a:extLst>
              <a:ext uri="{FF2B5EF4-FFF2-40B4-BE49-F238E27FC236}">
                <a16:creationId xmlns="" xmlns:a16="http://schemas.microsoft.com/office/drawing/2014/main" id="{0E02A8CA-A597-4B9A-803D-B1A39D6532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551FB9BB-CC48-4491-B587-4B8AEA2E73E2}"/>
              </a:ext>
            </a:extLst>
          </p:cNvPr>
          <p:cNvSpPr>
            <a:spLocks noGrp="1"/>
          </p:cNvSpPr>
          <p:nvPr>
            <p:ph type="sldNum" sz="quarter" idx="12"/>
          </p:nvPr>
        </p:nvSpPr>
        <p:spPr/>
        <p:txBody>
          <a:bodyPr/>
          <a:lstStyle/>
          <a:p>
            <a:fld id="{EA5FF4ED-BD2E-4013-931C-1526A0111C21}" type="slidenum">
              <a:rPr lang="en-US" smtClean="0"/>
              <a:t>‹#›</a:t>
            </a:fld>
            <a:endParaRPr lang="en-US"/>
          </a:p>
        </p:txBody>
      </p:sp>
    </p:spTree>
    <p:extLst>
      <p:ext uri="{BB962C8B-B14F-4D97-AF65-F5344CB8AC3E}">
        <p14:creationId xmlns:p14="http://schemas.microsoft.com/office/powerpoint/2010/main" val="1436965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186FB48-A962-46CC-B942-D7F7A9E9D3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63A59A8A-B9AA-443E-B1F6-C334F8F8F18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EA529704-8783-4D60-917B-0F7EDA12F7ED}"/>
              </a:ext>
            </a:extLst>
          </p:cNvPr>
          <p:cNvSpPr>
            <a:spLocks noGrp="1"/>
          </p:cNvSpPr>
          <p:nvPr>
            <p:ph type="dt" sz="half" idx="10"/>
          </p:nvPr>
        </p:nvSpPr>
        <p:spPr/>
        <p:txBody>
          <a:bodyPr/>
          <a:lstStyle/>
          <a:p>
            <a:fld id="{3DA8D935-5D27-4406-B78A-46550D29DCE2}" type="datetimeFigureOut">
              <a:rPr lang="en-US" smtClean="0"/>
              <a:t>1/22/2018</a:t>
            </a:fld>
            <a:endParaRPr lang="en-US"/>
          </a:p>
        </p:txBody>
      </p:sp>
      <p:sp>
        <p:nvSpPr>
          <p:cNvPr id="5" name="Footer Placeholder 4">
            <a:extLst>
              <a:ext uri="{FF2B5EF4-FFF2-40B4-BE49-F238E27FC236}">
                <a16:creationId xmlns="" xmlns:a16="http://schemas.microsoft.com/office/drawing/2014/main" id="{A280E59E-E4FC-45E8-826A-2DE5CCF5EC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49229C5E-46C3-41B9-969B-E8DE9875C866}"/>
              </a:ext>
            </a:extLst>
          </p:cNvPr>
          <p:cNvSpPr>
            <a:spLocks noGrp="1"/>
          </p:cNvSpPr>
          <p:nvPr>
            <p:ph type="sldNum" sz="quarter" idx="12"/>
          </p:nvPr>
        </p:nvSpPr>
        <p:spPr/>
        <p:txBody>
          <a:bodyPr/>
          <a:lstStyle/>
          <a:p>
            <a:fld id="{EA5FF4ED-BD2E-4013-931C-1526A0111C21}" type="slidenum">
              <a:rPr lang="en-US" smtClean="0"/>
              <a:t>‹#›</a:t>
            </a:fld>
            <a:endParaRPr lang="en-US"/>
          </a:p>
        </p:txBody>
      </p:sp>
    </p:spTree>
    <p:extLst>
      <p:ext uri="{BB962C8B-B14F-4D97-AF65-F5344CB8AC3E}">
        <p14:creationId xmlns:p14="http://schemas.microsoft.com/office/powerpoint/2010/main" val="3713372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4D432D7-ED9F-47AA-B10C-D3C37C25C1F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3B674C25-4981-45CD-92B8-A6E5DADFF7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6D05CB50-A43B-4609-AC9C-6C7C3F450A99}"/>
              </a:ext>
            </a:extLst>
          </p:cNvPr>
          <p:cNvSpPr>
            <a:spLocks noGrp="1"/>
          </p:cNvSpPr>
          <p:nvPr>
            <p:ph type="dt" sz="half" idx="10"/>
          </p:nvPr>
        </p:nvSpPr>
        <p:spPr/>
        <p:txBody>
          <a:bodyPr/>
          <a:lstStyle/>
          <a:p>
            <a:fld id="{3DA8D935-5D27-4406-B78A-46550D29DCE2}" type="datetimeFigureOut">
              <a:rPr lang="en-US" smtClean="0"/>
              <a:t>1/22/2018</a:t>
            </a:fld>
            <a:endParaRPr lang="en-US"/>
          </a:p>
        </p:txBody>
      </p:sp>
      <p:sp>
        <p:nvSpPr>
          <p:cNvPr id="5" name="Footer Placeholder 4">
            <a:extLst>
              <a:ext uri="{FF2B5EF4-FFF2-40B4-BE49-F238E27FC236}">
                <a16:creationId xmlns="" xmlns:a16="http://schemas.microsoft.com/office/drawing/2014/main" id="{36BA358C-9EDA-4C94-97A2-B1330DADA5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F724B94B-7E45-4F5A-8A27-21CE51541AAA}"/>
              </a:ext>
            </a:extLst>
          </p:cNvPr>
          <p:cNvSpPr>
            <a:spLocks noGrp="1"/>
          </p:cNvSpPr>
          <p:nvPr>
            <p:ph type="sldNum" sz="quarter" idx="12"/>
          </p:nvPr>
        </p:nvSpPr>
        <p:spPr/>
        <p:txBody>
          <a:bodyPr/>
          <a:lstStyle/>
          <a:p>
            <a:fld id="{EA5FF4ED-BD2E-4013-931C-1526A0111C21}" type="slidenum">
              <a:rPr lang="en-US" smtClean="0"/>
              <a:t>‹#›</a:t>
            </a:fld>
            <a:endParaRPr lang="en-US"/>
          </a:p>
        </p:txBody>
      </p:sp>
    </p:spTree>
    <p:extLst>
      <p:ext uri="{BB962C8B-B14F-4D97-AF65-F5344CB8AC3E}">
        <p14:creationId xmlns:p14="http://schemas.microsoft.com/office/powerpoint/2010/main" val="663272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A9E32BE-3F33-4063-87AB-3F010E61E2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30B14E14-588A-48D9-AF2E-07EF32E0A4D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DC23DC38-FC3E-4CEF-B316-AED7ECC3203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4DBA30C5-88EA-449A-B7EC-13EC2146EF79}"/>
              </a:ext>
            </a:extLst>
          </p:cNvPr>
          <p:cNvSpPr>
            <a:spLocks noGrp="1"/>
          </p:cNvSpPr>
          <p:nvPr>
            <p:ph type="dt" sz="half" idx="10"/>
          </p:nvPr>
        </p:nvSpPr>
        <p:spPr/>
        <p:txBody>
          <a:bodyPr/>
          <a:lstStyle/>
          <a:p>
            <a:fld id="{3DA8D935-5D27-4406-B78A-46550D29DCE2}" type="datetimeFigureOut">
              <a:rPr lang="en-US" smtClean="0"/>
              <a:t>1/22/2018</a:t>
            </a:fld>
            <a:endParaRPr lang="en-US"/>
          </a:p>
        </p:txBody>
      </p:sp>
      <p:sp>
        <p:nvSpPr>
          <p:cNvPr id="6" name="Footer Placeholder 5">
            <a:extLst>
              <a:ext uri="{FF2B5EF4-FFF2-40B4-BE49-F238E27FC236}">
                <a16:creationId xmlns="" xmlns:a16="http://schemas.microsoft.com/office/drawing/2014/main" id="{43BD6791-5471-40EC-8885-954DD9547C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D5A45B44-BC50-48B5-A584-2E18A01EB90C}"/>
              </a:ext>
            </a:extLst>
          </p:cNvPr>
          <p:cNvSpPr>
            <a:spLocks noGrp="1"/>
          </p:cNvSpPr>
          <p:nvPr>
            <p:ph type="sldNum" sz="quarter" idx="12"/>
          </p:nvPr>
        </p:nvSpPr>
        <p:spPr/>
        <p:txBody>
          <a:bodyPr/>
          <a:lstStyle/>
          <a:p>
            <a:fld id="{EA5FF4ED-BD2E-4013-931C-1526A0111C21}" type="slidenum">
              <a:rPr lang="en-US" smtClean="0"/>
              <a:t>‹#›</a:t>
            </a:fld>
            <a:endParaRPr lang="en-US"/>
          </a:p>
        </p:txBody>
      </p:sp>
    </p:spTree>
    <p:extLst>
      <p:ext uri="{BB962C8B-B14F-4D97-AF65-F5344CB8AC3E}">
        <p14:creationId xmlns:p14="http://schemas.microsoft.com/office/powerpoint/2010/main" val="209945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A8B7864-D5C2-475F-913E-06C7C763D12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F5B53548-A0E2-467D-9A69-19E749AA617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0CC3B1E9-DEF9-4267-A3ED-5F9383D9902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BC5346B7-2D2E-4F6A-81A8-E7682FDEC6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A8A96A2F-E4E0-4C7A-BFFB-F0533A4731A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F224C285-EB76-48AB-974F-AD4321C9C86F}"/>
              </a:ext>
            </a:extLst>
          </p:cNvPr>
          <p:cNvSpPr>
            <a:spLocks noGrp="1"/>
          </p:cNvSpPr>
          <p:nvPr>
            <p:ph type="dt" sz="half" idx="10"/>
          </p:nvPr>
        </p:nvSpPr>
        <p:spPr/>
        <p:txBody>
          <a:bodyPr/>
          <a:lstStyle/>
          <a:p>
            <a:fld id="{3DA8D935-5D27-4406-B78A-46550D29DCE2}" type="datetimeFigureOut">
              <a:rPr lang="en-US" smtClean="0"/>
              <a:t>1/22/2018</a:t>
            </a:fld>
            <a:endParaRPr lang="en-US"/>
          </a:p>
        </p:txBody>
      </p:sp>
      <p:sp>
        <p:nvSpPr>
          <p:cNvPr id="8" name="Footer Placeholder 7">
            <a:extLst>
              <a:ext uri="{FF2B5EF4-FFF2-40B4-BE49-F238E27FC236}">
                <a16:creationId xmlns="" xmlns:a16="http://schemas.microsoft.com/office/drawing/2014/main" id="{C9E2F524-D9CF-42C9-890B-E5F8B90466E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17806401-5663-45DA-BEB5-52B9D63A3D4C}"/>
              </a:ext>
            </a:extLst>
          </p:cNvPr>
          <p:cNvSpPr>
            <a:spLocks noGrp="1"/>
          </p:cNvSpPr>
          <p:nvPr>
            <p:ph type="sldNum" sz="quarter" idx="12"/>
          </p:nvPr>
        </p:nvSpPr>
        <p:spPr/>
        <p:txBody>
          <a:bodyPr/>
          <a:lstStyle/>
          <a:p>
            <a:fld id="{EA5FF4ED-BD2E-4013-931C-1526A0111C21}" type="slidenum">
              <a:rPr lang="en-US" smtClean="0"/>
              <a:t>‹#›</a:t>
            </a:fld>
            <a:endParaRPr lang="en-US"/>
          </a:p>
        </p:txBody>
      </p:sp>
    </p:spTree>
    <p:extLst>
      <p:ext uri="{BB962C8B-B14F-4D97-AF65-F5344CB8AC3E}">
        <p14:creationId xmlns:p14="http://schemas.microsoft.com/office/powerpoint/2010/main" val="2621521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78F2FFA-1BE0-4CC9-A322-551B1B46855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6C474484-70DF-428A-AD6C-87163929A908}"/>
              </a:ext>
            </a:extLst>
          </p:cNvPr>
          <p:cNvSpPr>
            <a:spLocks noGrp="1"/>
          </p:cNvSpPr>
          <p:nvPr>
            <p:ph type="dt" sz="half" idx="10"/>
          </p:nvPr>
        </p:nvSpPr>
        <p:spPr/>
        <p:txBody>
          <a:bodyPr/>
          <a:lstStyle/>
          <a:p>
            <a:fld id="{3DA8D935-5D27-4406-B78A-46550D29DCE2}" type="datetimeFigureOut">
              <a:rPr lang="en-US" smtClean="0"/>
              <a:t>1/22/2018</a:t>
            </a:fld>
            <a:endParaRPr lang="en-US"/>
          </a:p>
        </p:txBody>
      </p:sp>
      <p:sp>
        <p:nvSpPr>
          <p:cNvPr id="4" name="Footer Placeholder 3">
            <a:extLst>
              <a:ext uri="{FF2B5EF4-FFF2-40B4-BE49-F238E27FC236}">
                <a16:creationId xmlns="" xmlns:a16="http://schemas.microsoft.com/office/drawing/2014/main" id="{8FE343D6-8DF1-475D-98E9-6CDD1448D7E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76F25993-423D-4C35-8CDE-EFF4A79B5006}"/>
              </a:ext>
            </a:extLst>
          </p:cNvPr>
          <p:cNvSpPr>
            <a:spLocks noGrp="1"/>
          </p:cNvSpPr>
          <p:nvPr>
            <p:ph type="sldNum" sz="quarter" idx="12"/>
          </p:nvPr>
        </p:nvSpPr>
        <p:spPr/>
        <p:txBody>
          <a:bodyPr/>
          <a:lstStyle/>
          <a:p>
            <a:fld id="{EA5FF4ED-BD2E-4013-931C-1526A0111C21}" type="slidenum">
              <a:rPr lang="en-US" smtClean="0"/>
              <a:t>‹#›</a:t>
            </a:fld>
            <a:endParaRPr lang="en-US"/>
          </a:p>
        </p:txBody>
      </p:sp>
    </p:spTree>
    <p:extLst>
      <p:ext uri="{BB962C8B-B14F-4D97-AF65-F5344CB8AC3E}">
        <p14:creationId xmlns:p14="http://schemas.microsoft.com/office/powerpoint/2010/main" val="378761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F09A37FB-DC4C-49DA-82F8-70DBF0020ADD}"/>
              </a:ext>
            </a:extLst>
          </p:cNvPr>
          <p:cNvSpPr>
            <a:spLocks noGrp="1"/>
          </p:cNvSpPr>
          <p:nvPr>
            <p:ph type="dt" sz="half" idx="10"/>
          </p:nvPr>
        </p:nvSpPr>
        <p:spPr/>
        <p:txBody>
          <a:bodyPr/>
          <a:lstStyle/>
          <a:p>
            <a:fld id="{3DA8D935-5D27-4406-B78A-46550D29DCE2}" type="datetimeFigureOut">
              <a:rPr lang="en-US" smtClean="0"/>
              <a:t>1/22/2018</a:t>
            </a:fld>
            <a:endParaRPr lang="en-US"/>
          </a:p>
        </p:txBody>
      </p:sp>
      <p:sp>
        <p:nvSpPr>
          <p:cNvPr id="3" name="Footer Placeholder 2">
            <a:extLst>
              <a:ext uri="{FF2B5EF4-FFF2-40B4-BE49-F238E27FC236}">
                <a16:creationId xmlns="" xmlns:a16="http://schemas.microsoft.com/office/drawing/2014/main" id="{D41A8200-E1C4-4560-91ED-55D9D155CF8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21C3CB00-DEB9-4C76-93F5-E68A962ABA5D}"/>
              </a:ext>
            </a:extLst>
          </p:cNvPr>
          <p:cNvSpPr>
            <a:spLocks noGrp="1"/>
          </p:cNvSpPr>
          <p:nvPr>
            <p:ph type="sldNum" sz="quarter" idx="12"/>
          </p:nvPr>
        </p:nvSpPr>
        <p:spPr/>
        <p:txBody>
          <a:bodyPr/>
          <a:lstStyle/>
          <a:p>
            <a:fld id="{EA5FF4ED-BD2E-4013-931C-1526A0111C21}" type="slidenum">
              <a:rPr lang="en-US" smtClean="0"/>
              <a:t>‹#›</a:t>
            </a:fld>
            <a:endParaRPr lang="en-US"/>
          </a:p>
        </p:txBody>
      </p:sp>
    </p:spTree>
    <p:extLst>
      <p:ext uri="{BB962C8B-B14F-4D97-AF65-F5344CB8AC3E}">
        <p14:creationId xmlns:p14="http://schemas.microsoft.com/office/powerpoint/2010/main" val="2303685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B7FAF78-A338-4279-9139-B3E0131847F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F4E18227-F68F-402B-BBA6-A68B6C82B1E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B9464529-BB47-458B-937F-B77583E96C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5D52CA8A-AAA4-46C3-8F5B-ACD6A901DC7B}"/>
              </a:ext>
            </a:extLst>
          </p:cNvPr>
          <p:cNvSpPr>
            <a:spLocks noGrp="1"/>
          </p:cNvSpPr>
          <p:nvPr>
            <p:ph type="dt" sz="half" idx="10"/>
          </p:nvPr>
        </p:nvSpPr>
        <p:spPr/>
        <p:txBody>
          <a:bodyPr/>
          <a:lstStyle/>
          <a:p>
            <a:fld id="{3DA8D935-5D27-4406-B78A-46550D29DCE2}" type="datetimeFigureOut">
              <a:rPr lang="en-US" smtClean="0"/>
              <a:t>1/22/2018</a:t>
            </a:fld>
            <a:endParaRPr lang="en-US"/>
          </a:p>
        </p:txBody>
      </p:sp>
      <p:sp>
        <p:nvSpPr>
          <p:cNvPr id="6" name="Footer Placeholder 5">
            <a:extLst>
              <a:ext uri="{FF2B5EF4-FFF2-40B4-BE49-F238E27FC236}">
                <a16:creationId xmlns="" xmlns:a16="http://schemas.microsoft.com/office/drawing/2014/main" id="{CD18A8A6-59A4-419A-8B56-D76AA87EF3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4EA7F209-E7EB-4618-B008-78FD850BE04C}"/>
              </a:ext>
            </a:extLst>
          </p:cNvPr>
          <p:cNvSpPr>
            <a:spLocks noGrp="1"/>
          </p:cNvSpPr>
          <p:nvPr>
            <p:ph type="sldNum" sz="quarter" idx="12"/>
          </p:nvPr>
        </p:nvSpPr>
        <p:spPr/>
        <p:txBody>
          <a:bodyPr/>
          <a:lstStyle/>
          <a:p>
            <a:fld id="{EA5FF4ED-BD2E-4013-931C-1526A0111C21}" type="slidenum">
              <a:rPr lang="en-US" smtClean="0"/>
              <a:t>‹#›</a:t>
            </a:fld>
            <a:endParaRPr lang="en-US"/>
          </a:p>
        </p:txBody>
      </p:sp>
    </p:spTree>
    <p:extLst>
      <p:ext uri="{BB962C8B-B14F-4D97-AF65-F5344CB8AC3E}">
        <p14:creationId xmlns:p14="http://schemas.microsoft.com/office/powerpoint/2010/main" val="639897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3992D8C-B2E3-487A-8925-264ACBE06D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86AB1FE8-6FBE-4330-92AA-B1BF19E18E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66287FAC-7EF9-42BA-B919-255262DE8F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70F8FA77-4C6D-412F-87F3-A2AC824EFD41}"/>
              </a:ext>
            </a:extLst>
          </p:cNvPr>
          <p:cNvSpPr>
            <a:spLocks noGrp="1"/>
          </p:cNvSpPr>
          <p:nvPr>
            <p:ph type="dt" sz="half" idx="10"/>
          </p:nvPr>
        </p:nvSpPr>
        <p:spPr/>
        <p:txBody>
          <a:bodyPr/>
          <a:lstStyle/>
          <a:p>
            <a:fld id="{3DA8D935-5D27-4406-B78A-46550D29DCE2}" type="datetimeFigureOut">
              <a:rPr lang="en-US" smtClean="0"/>
              <a:t>1/22/2018</a:t>
            </a:fld>
            <a:endParaRPr lang="en-US"/>
          </a:p>
        </p:txBody>
      </p:sp>
      <p:sp>
        <p:nvSpPr>
          <p:cNvPr id="6" name="Footer Placeholder 5">
            <a:extLst>
              <a:ext uri="{FF2B5EF4-FFF2-40B4-BE49-F238E27FC236}">
                <a16:creationId xmlns="" xmlns:a16="http://schemas.microsoft.com/office/drawing/2014/main" id="{71D28478-4606-4B84-B590-414787C4ACB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87050B23-31FD-4857-A435-9E7757A7E4E4}"/>
              </a:ext>
            </a:extLst>
          </p:cNvPr>
          <p:cNvSpPr>
            <a:spLocks noGrp="1"/>
          </p:cNvSpPr>
          <p:nvPr>
            <p:ph type="sldNum" sz="quarter" idx="12"/>
          </p:nvPr>
        </p:nvSpPr>
        <p:spPr/>
        <p:txBody>
          <a:bodyPr/>
          <a:lstStyle/>
          <a:p>
            <a:fld id="{EA5FF4ED-BD2E-4013-931C-1526A0111C21}" type="slidenum">
              <a:rPr lang="en-US" smtClean="0"/>
              <a:t>‹#›</a:t>
            </a:fld>
            <a:endParaRPr lang="en-US"/>
          </a:p>
        </p:txBody>
      </p:sp>
    </p:spTree>
    <p:extLst>
      <p:ext uri="{BB962C8B-B14F-4D97-AF65-F5344CB8AC3E}">
        <p14:creationId xmlns:p14="http://schemas.microsoft.com/office/powerpoint/2010/main" val="530722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E08A201B-7EAE-4C6A-BF46-857E8ED243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8C35ED33-E457-4A5D-BE93-A3CCC06A1B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8FB62B31-E8B2-4535-9700-9AD96AD65D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A8D935-5D27-4406-B78A-46550D29DCE2}" type="datetimeFigureOut">
              <a:rPr lang="en-US" smtClean="0"/>
              <a:t>1/22/2018</a:t>
            </a:fld>
            <a:endParaRPr lang="en-US"/>
          </a:p>
        </p:txBody>
      </p:sp>
      <p:sp>
        <p:nvSpPr>
          <p:cNvPr id="5" name="Footer Placeholder 4">
            <a:extLst>
              <a:ext uri="{FF2B5EF4-FFF2-40B4-BE49-F238E27FC236}">
                <a16:creationId xmlns="" xmlns:a16="http://schemas.microsoft.com/office/drawing/2014/main" id="{52067F5C-F736-4986-8750-C2780DC87E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7F2A709E-DD36-4AB6-901F-346EC7103CF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5FF4ED-BD2E-4013-931C-1526A0111C21}" type="slidenum">
              <a:rPr lang="en-US" smtClean="0"/>
              <a:t>‹#›</a:t>
            </a:fld>
            <a:endParaRPr lang="en-US"/>
          </a:p>
        </p:txBody>
      </p:sp>
    </p:spTree>
    <p:extLst>
      <p:ext uri="{BB962C8B-B14F-4D97-AF65-F5344CB8AC3E}">
        <p14:creationId xmlns:p14="http://schemas.microsoft.com/office/powerpoint/2010/main" val="32824214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hyperlink" Target="http://www.jenniferschaus.com/"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1.jpg"/></Relationships>
</file>

<file path=ppt/slides/_rels/slide11.xml.rels><?xml version="1.0" encoding="UTF-8" standalone="yes"?>
<Relationships xmlns="http://schemas.openxmlformats.org/package/2006/relationships"><Relationship Id="rId3" Type="http://schemas.openxmlformats.org/officeDocument/2006/relationships/hyperlink" Target="http://www.jenniferschaus.com/"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1.jpg"/></Relationships>
</file>

<file path=ppt/slides/_rels/slide12.xml.rels><?xml version="1.0" encoding="UTF-8" standalone="yes"?>
<Relationships xmlns="http://schemas.openxmlformats.org/package/2006/relationships"><Relationship Id="rId3" Type="http://schemas.openxmlformats.org/officeDocument/2006/relationships/hyperlink" Target="http://www.jenniferschaus.com/"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1.jpg"/></Relationships>
</file>

<file path=ppt/slides/_rels/slide13.xml.rels><?xml version="1.0" encoding="UTF-8" standalone="yes"?>
<Relationships xmlns="http://schemas.openxmlformats.org/package/2006/relationships"><Relationship Id="rId3" Type="http://schemas.openxmlformats.org/officeDocument/2006/relationships/hyperlink" Target="http://www.jenniferschaus.com/"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1.jpg"/></Relationships>
</file>

<file path=ppt/slides/_rels/slide14.xml.rels><?xml version="1.0" encoding="UTF-8" standalone="yes"?>
<Relationships xmlns="http://schemas.openxmlformats.org/package/2006/relationships"><Relationship Id="rId3" Type="http://schemas.openxmlformats.org/officeDocument/2006/relationships/hyperlink" Target="http://www.jenniferschaus.com/"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1.jpg"/></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2.jpg"/><Relationship Id="rId4" Type="http://schemas.openxmlformats.org/officeDocument/2006/relationships/hyperlink" Target="mailto:mamadeo@amadeolaw.co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jenniferschaus.com/"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3" Type="http://schemas.openxmlformats.org/officeDocument/2006/relationships/hyperlink" Target="http://www.jenniferschaus.com/"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1.jpg"/></Relationships>
</file>

<file path=ppt/slides/_rels/slide4.xml.rels><?xml version="1.0" encoding="UTF-8" standalone="yes"?>
<Relationships xmlns="http://schemas.openxmlformats.org/package/2006/relationships"><Relationship Id="rId3" Type="http://schemas.openxmlformats.org/officeDocument/2006/relationships/hyperlink" Target="http://www.jenniferschaus.com/"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1.jpg"/></Relationships>
</file>

<file path=ppt/slides/_rels/slide5.xml.rels><?xml version="1.0" encoding="UTF-8" standalone="yes"?>
<Relationships xmlns="http://schemas.openxmlformats.org/package/2006/relationships"><Relationship Id="rId3" Type="http://schemas.openxmlformats.org/officeDocument/2006/relationships/hyperlink" Target="http://www.jenniferschaus.com/" TargetMode="External"/><Relationship Id="rId7"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1.jpg"/></Relationships>
</file>

<file path=ppt/slides/_rels/slide6.xml.rels><?xml version="1.0" encoding="UTF-8" standalone="yes"?>
<Relationships xmlns="http://schemas.openxmlformats.org/package/2006/relationships"><Relationship Id="rId3" Type="http://schemas.openxmlformats.org/officeDocument/2006/relationships/hyperlink" Target="http://www.jenniferschaus.com/"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1.jpg"/></Relationships>
</file>

<file path=ppt/slides/_rels/slide7.xml.rels><?xml version="1.0" encoding="UTF-8" standalone="yes"?>
<Relationships xmlns="http://schemas.openxmlformats.org/package/2006/relationships"><Relationship Id="rId3" Type="http://schemas.openxmlformats.org/officeDocument/2006/relationships/hyperlink" Target="http://www.jenniferschaus.com/"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1.jpg"/></Relationships>
</file>

<file path=ppt/slides/_rels/slide8.xml.rels><?xml version="1.0" encoding="UTF-8" standalone="yes"?>
<Relationships xmlns="http://schemas.openxmlformats.org/package/2006/relationships"><Relationship Id="rId3" Type="http://schemas.openxmlformats.org/officeDocument/2006/relationships/hyperlink" Target="http://www.jenniferschaus.com/"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1.jpg"/></Relationships>
</file>

<file path=ppt/slides/_rels/slide9.xml.rels><?xml version="1.0" encoding="UTF-8" standalone="yes"?>
<Relationships xmlns="http://schemas.openxmlformats.org/package/2006/relationships"><Relationship Id="rId3" Type="http://schemas.openxmlformats.org/officeDocument/2006/relationships/hyperlink" Target="http://www.jenniferschaus.com/"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B470720-B7CA-4BD1-9C2A-E97711B399CB}"/>
              </a:ext>
            </a:extLst>
          </p:cNvPr>
          <p:cNvSpPr>
            <a:spLocks noGrp="1"/>
          </p:cNvSpPr>
          <p:nvPr>
            <p:ph type="ctrTitle"/>
          </p:nvPr>
        </p:nvSpPr>
        <p:spPr>
          <a:xfrm>
            <a:off x="269240" y="314325"/>
            <a:ext cx="11653520" cy="3933973"/>
          </a:xfrm>
          <a:ln w="76200">
            <a:solidFill>
              <a:schemeClr val="tx1"/>
            </a:solidFill>
          </a:ln>
        </p:spPr>
        <p:txBody>
          <a:bodyPr>
            <a:normAutofit/>
          </a:bodyPr>
          <a:lstStyle/>
          <a:p>
            <a:r>
              <a:rPr lang="en-US" sz="4900" b="1" dirty="0">
                <a:solidFill>
                  <a:srgbClr val="002060"/>
                </a:solidFill>
              </a:rPr>
              <a:t>Jennifer Schaus &amp; Associates</a:t>
            </a:r>
            <a:r>
              <a:rPr lang="en-US" sz="4900" dirty="0">
                <a:solidFill>
                  <a:srgbClr val="002060"/>
                </a:solidFill>
              </a:rPr>
              <a:t/>
            </a:r>
            <a:br>
              <a:rPr lang="en-US" sz="4900" dirty="0">
                <a:solidFill>
                  <a:srgbClr val="002060"/>
                </a:solidFill>
              </a:rPr>
            </a:br>
            <a:r>
              <a:rPr lang="en-US" sz="2700" b="1" dirty="0">
                <a:solidFill>
                  <a:schemeClr val="accent1"/>
                </a:solidFill>
                <a:latin typeface="Bookman Old Style" panose="02050604050505020204" pitchFamily="18" charset="0"/>
              </a:rPr>
              <a:t>SERVICES FOR US FEDERAL GOVERNMENT CONTRACTORS</a:t>
            </a:r>
            <a:r>
              <a:rPr lang="en-US" sz="3600" b="1" dirty="0">
                <a:solidFill>
                  <a:srgbClr val="FF0000"/>
                </a:solidFill>
              </a:rPr>
              <a:t/>
            </a:r>
            <a:br>
              <a:rPr lang="en-US" sz="3600" b="1" dirty="0">
                <a:solidFill>
                  <a:srgbClr val="FF0000"/>
                </a:solidFill>
              </a:rPr>
            </a:br>
            <a:r>
              <a:rPr lang="en-US" sz="3600" b="1" dirty="0">
                <a:solidFill>
                  <a:srgbClr val="FF0000"/>
                </a:solidFill>
              </a:rPr>
              <a:t/>
            </a:r>
            <a:br>
              <a:rPr lang="en-US" sz="3600" b="1" dirty="0">
                <a:solidFill>
                  <a:srgbClr val="FF0000"/>
                </a:solidFill>
              </a:rPr>
            </a:br>
            <a:r>
              <a:rPr lang="en-US" sz="4400" b="1" dirty="0">
                <a:solidFill>
                  <a:srgbClr val="C00000"/>
                </a:solidFill>
              </a:rPr>
              <a:t>WEBINAR WEDNESDAYS – 2018</a:t>
            </a:r>
            <a:r>
              <a:rPr lang="en-US" sz="3600" b="1" dirty="0">
                <a:solidFill>
                  <a:srgbClr val="FF0000"/>
                </a:solidFill>
              </a:rPr>
              <a:t/>
            </a:r>
            <a:br>
              <a:rPr lang="en-US" sz="3600" b="1" dirty="0">
                <a:solidFill>
                  <a:srgbClr val="FF0000"/>
                </a:solidFill>
              </a:rPr>
            </a:br>
            <a:r>
              <a:rPr lang="en-US" sz="3600" b="1" dirty="0">
                <a:solidFill>
                  <a:srgbClr val="FF0000"/>
                </a:solidFill>
              </a:rPr>
              <a:t/>
            </a:r>
            <a:br>
              <a:rPr lang="en-US" sz="3600" b="1" dirty="0">
                <a:solidFill>
                  <a:srgbClr val="FF0000"/>
                </a:solidFill>
              </a:rPr>
            </a:br>
            <a:r>
              <a:rPr lang="en-US" sz="3200" b="1" dirty="0"/>
              <a:t>WASHINGTON, DC</a:t>
            </a:r>
            <a:br>
              <a:rPr lang="en-US" sz="3200" b="1" dirty="0"/>
            </a:br>
            <a:r>
              <a:rPr lang="en-US" sz="3200" b="1" dirty="0"/>
              <a:t>OFFICE PHONE:  2 0 2 – 3 6 5 – 0 5 9 8</a:t>
            </a:r>
            <a:endParaRPr lang="en-US" sz="3200" dirty="0"/>
          </a:p>
        </p:txBody>
      </p:sp>
      <p:pic>
        <p:nvPicPr>
          <p:cNvPr id="5" name="Picture 4">
            <a:extLst>
              <a:ext uri="{FF2B5EF4-FFF2-40B4-BE49-F238E27FC236}">
                <a16:creationId xmlns="" xmlns:a16="http://schemas.microsoft.com/office/drawing/2014/main" id="{B4F333B5-6710-4C55-8383-8E1CEEA6F9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33840" y="4470401"/>
            <a:ext cx="2788920" cy="2113436"/>
          </a:xfrm>
          <a:prstGeom prst="rect">
            <a:avLst/>
          </a:prstGeom>
        </p:spPr>
      </p:pic>
      <p:pic>
        <p:nvPicPr>
          <p:cNvPr id="6" name="Picture 5">
            <a:extLst>
              <a:ext uri="{FF2B5EF4-FFF2-40B4-BE49-F238E27FC236}">
                <a16:creationId xmlns="" xmlns:a16="http://schemas.microsoft.com/office/drawing/2014/main" id="{6D3B21C6-2795-4C69-A946-AFD468456B4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69240" y="4560883"/>
            <a:ext cx="4419283" cy="1982792"/>
          </a:xfrm>
          <a:prstGeom prst="rect">
            <a:avLst/>
          </a:prstGeom>
        </p:spPr>
      </p:pic>
    </p:spTree>
    <p:extLst>
      <p:ext uri="{BB962C8B-B14F-4D97-AF65-F5344CB8AC3E}">
        <p14:creationId xmlns:p14="http://schemas.microsoft.com/office/powerpoint/2010/main" val="21216735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B470720-B7CA-4BD1-9C2A-E97711B399CB}"/>
              </a:ext>
            </a:extLst>
          </p:cNvPr>
          <p:cNvSpPr>
            <a:spLocks noGrp="1"/>
          </p:cNvSpPr>
          <p:nvPr>
            <p:ph type="ctrTitle"/>
          </p:nvPr>
        </p:nvSpPr>
        <p:spPr>
          <a:xfrm>
            <a:off x="168536" y="139850"/>
            <a:ext cx="11854927" cy="419547"/>
          </a:xfrm>
        </p:spPr>
        <p:txBody>
          <a:bodyPr>
            <a:normAutofit/>
          </a:bodyPr>
          <a:lstStyle/>
          <a:p>
            <a:r>
              <a:rPr lang="en-US" sz="1600" b="1" dirty="0">
                <a:solidFill>
                  <a:srgbClr val="002060"/>
                </a:solidFill>
              </a:rPr>
              <a:t>Jennifer Schaus &amp; Associates – </a:t>
            </a:r>
            <a:r>
              <a:rPr lang="en-US" sz="1600" b="1" dirty="0">
                <a:solidFill>
                  <a:srgbClr val="C00000"/>
                </a:solidFill>
              </a:rPr>
              <a:t>GOV CON WEBINAR SERIES - 2018  - WASHINGTON DC    </a:t>
            </a:r>
            <a:r>
              <a:rPr lang="en-US" sz="1600" b="1" dirty="0">
                <a:solidFill>
                  <a:srgbClr val="C00000"/>
                </a:solidFill>
                <a:hlinkClick r:id="rId3"/>
              </a:rPr>
              <a:t>www.JenniferSchaus.com</a:t>
            </a:r>
            <a:r>
              <a:rPr lang="en-US" sz="1600" b="1" dirty="0">
                <a:solidFill>
                  <a:srgbClr val="C00000"/>
                </a:solidFill>
              </a:rPr>
              <a:t> </a:t>
            </a:r>
            <a:endParaRPr lang="en-US" b="1" dirty="0">
              <a:solidFill>
                <a:srgbClr val="C00000"/>
              </a:solidFill>
            </a:endParaRPr>
          </a:p>
        </p:txBody>
      </p:sp>
      <p:sp>
        <p:nvSpPr>
          <p:cNvPr id="3" name="Subtitle 2">
            <a:extLst>
              <a:ext uri="{FF2B5EF4-FFF2-40B4-BE49-F238E27FC236}">
                <a16:creationId xmlns="" xmlns:a16="http://schemas.microsoft.com/office/drawing/2014/main" id="{27915382-7617-4DED-BDDB-301F1D083F97}"/>
              </a:ext>
            </a:extLst>
          </p:cNvPr>
          <p:cNvSpPr>
            <a:spLocks noGrp="1"/>
          </p:cNvSpPr>
          <p:nvPr>
            <p:ph type="subTitle" idx="1"/>
          </p:nvPr>
        </p:nvSpPr>
        <p:spPr>
          <a:xfrm>
            <a:off x="406400" y="677731"/>
            <a:ext cx="11358880" cy="5022029"/>
          </a:xfrm>
          <a:ln w="76200">
            <a:solidFill>
              <a:schemeClr val="tx1"/>
            </a:solidFill>
          </a:ln>
        </p:spPr>
        <p:txBody>
          <a:bodyPr>
            <a:normAutofit fontScale="47500" lnSpcReduction="20000"/>
          </a:bodyPr>
          <a:lstStyle/>
          <a:p>
            <a:endParaRPr lang="en-US" sz="3200" dirty="0">
              <a:solidFill>
                <a:srgbClr val="C00000"/>
              </a:solidFill>
            </a:endParaRPr>
          </a:p>
          <a:p>
            <a:r>
              <a:rPr lang="en-US" sz="6700" b="1" dirty="0">
                <a:solidFill>
                  <a:srgbClr val="0070C0"/>
                </a:solidFill>
              </a:rPr>
              <a:t>Mentor Protégé Agreement</a:t>
            </a:r>
          </a:p>
          <a:p>
            <a:endParaRPr lang="en-US" sz="3200" dirty="0">
              <a:solidFill>
                <a:srgbClr val="0070C0"/>
              </a:solidFill>
            </a:endParaRPr>
          </a:p>
          <a:p>
            <a:pPr marL="3200400" lvl="6" indent="-457200" algn="l">
              <a:buFont typeface="Arial" panose="020B0604020202020204" pitchFamily="34" charset="0"/>
              <a:buChar char="•"/>
            </a:pPr>
            <a:r>
              <a:rPr lang="en-US" altLang="en-US" sz="3400" dirty="0">
                <a:solidFill>
                  <a:srgbClr val="0070C0"/>
                </a:solidFill>
              </a:rPr>
              <a:t>In writing</a:t>
            </a:r>
          </a:p>
          <a:p>
            <a:pPr marL="3200400" lvl="6" indent="-457200" algn="l">
              <a:buFont typeface="Arial" panose="020B0604020202020204" pitchFamily="34" charset="0"/>
              <a:buChar char="•"/>
            </a:pPr>
            <a:endParaRPr lang="en-US" altLang="en-US" sz="3400" dirty="0">
              <a:solidFill>
                <a:srgbClr val="0070C0"/>
              </a:solidFill>
            </a:endParaRPr>
          </a:p>
          <a:p>
            <a:pPr marL="3200400" lvl="6" indent="-457200" algn="l">
              <a:buFont typeface="Arial" panose="020B0604020202020204" pitchFamily="34" charset="0"/>
              <a:buChar char="•"/>
            </a:pPr>
            <a:r>
              <a:rPr lang="en-US" altLang="en-US" sz="3400" dirty="0">
                <a:solidFill>
                  <a:srgbClr val="0070C0"/>
                </a:solidFill>
              </a:rPr>
              <a:t>Address how assistance will help protégé</a:t>
            </a:r>
          </a:p>
          <a:p>
            <a:pPr marL="3200400" lvl="6" indent="-457200" algn="l">
              <a:buFont typeface="Arial" panose="020B0604020202020204" pitchFamily="34" charset="0"/>
              <a:buChar char="•"/>
            </a:pPr>
            <a:endParaRPr lang="en-US" altLang="en-US" sz="3400" dirty="0">
              <a:solidFill>
                <a:srgbClr val="0070C0"/>
              </a:solidFill>
            </a:endParaRPr>
          </a:p>
          <a:p>
            <a:pPr marL="3200400" lvl="6" indent="-457200" algn="l">
              <a:buFont typeface="Arial" panose="020B0604020202020204" pitchFamily="34" charset="0"/>
              <a:buChar char="•"/>
            </a:pPr>
            <a:r>
              <a:rPr lang="en-US" altLang="en-US" sz="3400" dirty="0">
                <a:solidFill>
                  <a:srgbClr val="0070C0"/>
                </a:solidFill>
              </a:rPr>
              <a:t>Identify mentor point of contact</a:t>
            </a:r>
          </a:p>
          <a:p>
            <a:pPr marL="3200400" lvl="6" indent="-457200" algn="l">
              <a:buFont typeface="Arial" panose="020B0604020202020204" pitchFamily="34" charset="0"/>
              <a:buChar char="•"/>
            </a:pPr>
            <a:endParaRPr lang="en-US" altLang="en-US" sz="3400" dirty="0">
              <a:solidFill>
                <a:srgbClr val="0070C0"/>
              </a:solidFill>
            </a:endParaRPr>
          </a:p>
          <a:p>
            <a:pPr marL="3200400" lvl="6" indent="-457200" algn="l">
              <a:buFont typeface="Arial" panose="020B0604020202020204" pitchFamily="34" charset="0"/>
              <a:buChar char="•"/>
            </a:pPr>
            <a:r>
              <a:rPr lang="en-US" altLang="en-US" sz="3400" dirty="0">
                <a:solidFill>
                  <a:srgbClr val="0070C0"/>
                </a:solidFill>
              </a:rPr>
              <a:t>Must state assistance to protégé will be provided for at least 1 year</a:t>
            </a:r>
          </a:p>
          <a:p>
            <a:pPr lvl="6" algn="l"/>
            <a:endParaRPr lang="en-US" altLang="en-US" sz="3400" dirty="0">
              <a:solidFill>
                <a:srgbClr val="0070C0"/>
              </a:solidFill>
            </a:endParaRPr>
          </a:p>
          <a:p>
            <a:pPr marL="3200400" lvl="6" indent="-457200" algn="l">
              <a:buFont typeface="Arial" panose="020B0604020202020204" pitchFamily="34" charset="0"/>
              <a:buChar char="•"/>
            </a:pPr>
            <a:r>
              <a:rPr lang="en-US" altLang="en-US" sz="3400" dirty="0">
                <a:solidFill>
                  <a:srgbClr val="0070C0"/>
                </a:solidFill>
              </a:rPr>
              <a:t>For affiliation JV exception – must be approved by SBA before an offer is submitted</a:t>
            </a:r>
          </a:p>
          <a:p>
            <a:pPr marL="3200400" lvl="6" indent="-457200" algn="l">
              <a:buFont typeface="Arial" panose="020B0604020202020204" pitchFamily="34" charset="0"/>
              <a:buChar char="•"/>
            </a:pPr>
            <a:endParaRPr lang="en-US" altLang="en-US" sz="3400" dirty="0">
              <a:solidFill>
                <a:srgbClr val="0070C0"/>
              </a:solidFill>
            </a:endParaRPr>
          </a:p>
          <a:p>
            <a:pPr marL="3200400" lvl="6" indent="-457200" algn="l">
              <a:buFont typeface="Arial" panose="020B0604020202020204" pitchFamily="34" charset="0"/>
              <a:buChar char="•"/>
            </a:pPr>
            <a:r>
              <a:rPr lang="en-US" altLang="en-US" sz="3400" dirty="0">
                <a:solidFill>
                  <a:srgbClr val="0070C0"/>
                </a:solidFill>
              </a:rPr>
              <a:t>Must state it can be terminated by mentor or protégé with 30 days notice to SBA</a:t>
            </a:r>
          </a:p>
          <a:p>
            <a:pPr marL="3200400" lvl="6" indent="-457200" algn="l">
              <a:buFont typeface="Arial" panose="020B0604020202020204" pitchFamily="34" charset="0"/>
              <a:buChar char="•"/>
            </a:pPr>
            <a:endParaRPr lang="en-US" altLang="en-US" sz="3400" dirty="0">
              <a:solidFill>
                <a:srgbClr val="0070C0"/>
              </a:solidFill>
            </a:endParaRPr>
          </a:p>
          <a:p>
            <a:pPr marL="3200400" lvl="6" indent="-457200" algn="l">
              <a:buFont typeface="Arial" panose="020B0604020202020204" pitchFamily="34" charset="0"/>
              <a:buChar char="•"/>
            </a:pPr>
            <a:r>
              <a:rPr lang="en-US" altLang="en-US" sz="3400" dirty="0">
                <a:solidFill>
                  <a:srgbClr val="0070C0"/>
                </a:solidFill>
              </a:rPr>
              <a:t>Initial term may not be more than 3 years; but can be extended for a second 3  years</a:t>
            </a:r>
          </a:p>
          <a:p>
            <a:pPr marL="3200400" lvl="6" indent="-457200" algn="l">
              <a:buFont typeface="Arial" panose="020B0604020202020204" pitchFamily="34" charset="0"/>
              <a:buChar char="•"/>
            </a:pPr>
            <a:endParaRPr lang="en-US" altLang="en-US" sz="3400" dirty="0">
              <a:solidFill>
                <a:srgbClr val="0070C0"/>
              </a:solidFill>
            </a:endParaRPr>
          </a:p>
          <a:p>
            <a:pPr marL="3200400" lvl="6" indent="-457200" algn="l">
              <a:buFont typeface="Arial" panose="020B0604020202020204" pitchFamily="34" charset="0"/>
              <a:buChar char="•"/>
            </a:pPr>
            <a:r>
              <a:rPr lang="en-US" altLang="en-US" sz="3400" dirty="0">
                <a:solidFill>
                  <a:srgbClr val="0070C0"/>
                </a:solidFill>
              </a:rPr>
              <a:t>Protégé may have two 3-year MPAs</a:t>
            </a:r>
            <a:endParaRPr lang="en-US" sz="3400" dirty="0">
              <a:solidFill>
                <a:srgbClr val="0070C0"/>
              </a:solidFill>
            </a:endParaRPr>
          </a:p>
        </p:txBody>
      </p:sp>
      <p:pic>
        <p:nvPicPr>
          <p:cNvPr id="5" name="Picture 4">
            <a:extLst>
              <a:ext uri="{FF2B5EF4-FFF2-40B4-BE49-F238E27FC236}">
                <a16:creationId xmlns="" xmlns:a16="http://schemas.microsoft.com/office/drawing/2014/main" id="{B4F333B5-6710-4C55-8383-8E1CEEA6F98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11840" y="5860671"/>
            <a:ext cx="1111622" cy="918926"/>
          </a:xfrm>
          <a:prstGeom prst="rect">
            <a:avLst/>
          </a:prstGeom>
        </p:spPr>
      </p:pic>
      <p:pic>
        <p:nvPicPr>
          <p:cNvPr id="6" name="Picture 5">
            <a:extLst>
              <a:ext uri="{FF2B5EF4-FFF2-40B4-BE49-F238E27FC236}">
                <a16:creationId xmlns="" xmlns:a16="http://schemas.microsoft.com/office/drawing/2014/main" id="{DD50D657-89BC-4DFB-B13D-9545D78A768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6400" y="6007713"/>
            <a:ext cx="1661163" cy="624841"/>
          </a:xfrm>
          <a:prstGeom prst="rect">
            <a:avLst/>
          </a:prstGeom>
        </p:spPr>
      </p:pic>
    </p:spTree>
    <p:extLst>
      <p:ext uri="{BB962C8B-B14F-4D97-AF65-F5344CB8AC3E}">
        <p14:creationId xmlns:p14="http://schemas.microsoft.com/office/powerpoint/2010/main" val="2177748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B470720-B7CA-4BD1-9C2A-E97711B399CB}"/>
              </a:ext>
            </a:extLst>
          </p:cNvPr>
          <p:cNvSpPr>
            <a:spLocks noGrp="1"/>
          </p:cNvSpPr>
          <p:nvPr>
            <p:ph type="ctrTitle"/>
          </p:nvPr>
        </p:nvSpPr>
        <p:spPr>
          <a:xfrm>
            <a:off x="168536" y="139850"/>
            <a:ext cx="11854927" cy="419547"/>
          </a:xfrm>
        </p:spPr>
        <p:txBody>
          <a:bodyPr>
            <a:normAutofit/>
          </a:bodyPr>
          <a:lstStyle/>
          <a:p>
            <a:r>
              <a:rPr lang="en-US" sz="1600" b="1" dirty="0">
                <a:solidFill>
                  <a:srgbClr val="002060"/>
                </a:solidFill>
              </a:rPr>
              <a:t>Jennifer Schaus &amp; Associates – </a:t>
            </a:r>
            <a:r>
              <a:rPr lang="en-US" sz="1600" b="1" dirty="0">
                <a:solidFill>
                  <a:srgbClr val="C00000"/>
                </a:solidFill>
              </a:rPr>
              <a:t>GOV CON WEBINAR SERIES - 2018  - WASHINGTON DC    </a:t>
            </a:r>
            <a:r>
              <a:rPr lang="en-US" sz="1600" b="1" dirty="0">
                <a:solidFill>
                  <a:srgbClr val="C00000"/>
                </a:solidFill>
                <a:hlinkClick r:id="rId3"/>
              </a:rPr>
              <a:t>www.JenniferSchaus.com</a:t>
            </a:r>
            <a:r>
              <a:rPr lang="en-US" sz="1600" b="1" dirty="0">
                <a:solidFill>
                  <a:srgbClr val="C00000"/>
                </a:solidFill>
              </a:rPr>
              <a:t> </a:t>
            </a:r>
            <a:endParaRPr lang="en-US" b="1" dirty="0">
              <a:solidFill>
                <a:srgbClr val="C00000"/>
              </a:solidFill>
            </a:endParaRPr>
          </a:p>
        </p:txBody>
      </p:sp>
      <p:sp>
        <p:nvSpPr>
          <p:cNvPr id="3" name="Subtitle 2">
            <a:extLst>
              <a:ext uri="{FF2B5EF4-FFF2-40B4-BE49-F238E27FC236}">
                <a16:creationId xmlns="" xmlns:a16="http://schemas.microsoft.com/office/drawing/2014/main" id="{27915382-7617-4DED-BDDB-301F1D083F97}"/>
              </a:ext>
            </a:extLst>
          </p:cNvPr>
          <p:cNvSpPr>
            <a:spLocks noGrp="1"/>
          </p:cNvSpPr>
          <p:nvPr>
            <p:ph type="subTitle" idx="1"/>
          </p:nvPr>
        </p:nvSpPr>
        <p:spPr>
          <a:xfrm>
            <a:off x="406400" y="677731"/>
            <a:ext cx="11358880" cy="5022029"/>
          </a:xfrm>
          <a:ln w="76200">
            <a:solidFill>
              <a:schemeClr val="tx1"/>
            </a:solidFill>
          </a:ln>
        </p:spPr>
        <p:txBody>
          <a:bodyPr>
            <a:normAutofit fontScale="70000" lnSpcReduction="20000"/>
          </a:bodyPr>
          <a:lstStyle/>
          <a:p>
            <a:endParaRPr lang="en-US" sz="3200" dirty="0">
              <a:solidFill>
                <a:srgbClr val="C00000"/>
              </a:solidFill>
            </a:endParaRPr>
          </a:p>
          <a:p>
            <a:r>
              <a:rPr lang="en-US" sz="4600" b="1" dirty="0">
                <a:solidFill>
                  <a:srgbClr val="0070C0"/>
                </a:solidFill>
              </a:rPr>
              <a:t>Joint Venture Agreement</a:t>
            </a:r>
          </a:p>
          <a:p>
            <a:endParaRPr lang="en-US" sz="3400" dirty="0">
              <a:solidFill>
                <a:srgbClr val="0070C0"/>
              </a:solidFill>
            </a:endParaRPr>
          </a:p>
          <a:p>
            <a:pPr marL="2743200" lvl="5" indent="-457200" algn="l">
              <a:buFont typeface="Arial" panose="020B0604020202020204" pitchFamily="34" charset="0"/>
              <a:buChar char="•"/>
            </a:pPr>
            <a:r>
              <a:rPr lang="en-US" altLang="en-US" sz="3400" dirty="0">
                <a:solidFill>
                  <a:srgbClr val="0070C0"/>
                </a:solidFill>
              </a:rPr>
              <a:t>Must meet 12 requirements under 13 CFR 125.8(b)(2)</a:t>
            </a:r>
          </a:p>
          <a:p>
            <a:pPr lvl="6" algn="l"/>
            <a:endParaRPr lang="en-US" altLang="en-US" sz="3400" dirty="0">
              <a:solidFill>
                <a:srgbClr val="0070C0"/>
              </a:solidFill>
            </a:endParaRPr>
          </a:p>
          <a:p>
            <a:pPr marL="2743200" lvl="5" indent="-457200" algn="l">
              <a:buFont typeface="Arial" panose="020B0604020202020204" pitchFamily="34" charset="0"/>
              <a:buChar char="•"/>
            </a:pPr>
            <a:r>
              <a:rPr lang="en-US" altLang="en-US" sz="3400" dirty="0">
                <a:solidFill>
                  <a:srgbClr val="0070C0"/>
                </a:solidFill>
              </a:rPr>
              <a:t>Must meet performance of work requirements under 13 CFR 125.8(c)</a:t>
            </a:r>
          </a:p>
          <a:p>
            <a:pPr marL="3200400" lvl="6" indent="-457200" algn="l">
              <a:buFont typeface="Arial" panose="020B0604020202020204" pitchFamily="34" charset="0"/>
              <a:buChar char="•"/>
            </a:pPr>
            <a:r>
              <a:rPr lang="en-US" altLang="en-US" sz="3400" dirty="0">
                <a:solidFill>
                  <a:srgbClr val="0070C0"/>
                </a:solidFill>
              </a:rPr>
              <a:t>Small business must perform at least 40% of work done by JV</a:t>
            </a:r>
          </a:p>
          <a:p>
            <a:pPr marL="3200400" lvl="6" indent="-457200" algn="l">
              <a:buFont typeface="Arial" panose="020B0604020202020204" pitchFamily="34" charset="0"/>
              <a:buChar char="•"/>
            </a:pPr>
            <a:endParaRPr lang="en-US" altLang="en-US" sz="3400" dirty="0">
              <a:solidFill>
                <a:srgbClr val="0070C0"/>
              </a:solidFill>
            </a:endParaRPr>
          </a:p>
          <a:p>
            <a:pPr marL="2743200" lvl="5" indent="-457200" algn="l">
              <a:buFont typeface="Arial" panose="020B0604020202020204" pitchFamily="34" charset="0"/>
              <a:buChar char="•"/>
            </a:pPr>
            <a:r>
              <a:rPr lang="en-US" altLang="en-US" sz="3400" dirty="0">
                <a:solidFill>
                  <a:srgbClr val="0070C0"/>
                </a:solidFill>
              </a:rPr>
              <a:t>Before performing set-aside work, protégé must submit certification to SBA:</a:t>
            </a:r>
          </a:p>
          <a:p>
            <a:pPr marL="3200400" lvl="6" indent="-457200" algn="l">
              <a:buFont typeface="Arial" panose="020B0604020202020204" pitchFamily="34" charset="0"/>
              <a:buChar char="•"/>
            </a:pPr>
            <a:r>
              <a:rPr lang="en-US" altLang="en-US" sz="3400" dirty="0">
                <a:solidFill>
                  <a:srgbClr val="0070C0"/>
                </a:solidFill>
              </a:rPr>
              <a:t>JVA meets 12 requirements</a:t>
            </a:r>
          </a:p>
          <a:p>
            <a:pPr marL="3200400" lvl="6" indent="-457200" algn="l">
              <a:buFont typeface="Arial" panose="020B0604020202020204" pitchFamily="34" charset="0"/>
              <a:buChar char="•"/>
            </a:pPr>
            <a:r>
              <a:rPr lang="en-US" altLang="en-US" sz="3400" dirty="0">
                <a:solidFill>
                  <a:srgbClr val="0070C0"/>
                </a:solidFill>
              </a:rPr>
              <a:t>Parties will comply with JVA</a:t>
            </a:r>
          </a:p>
          <a:p>
            <a:pPr marL="3200400" lvl="6" indent="-457200" algn="l">
              <a:buFont typeface="Arial" panose="020B0604020202020204" pitchFamily="34" charset="0"/>
              <a:buChar char="•"/>
            </a:pPr>
            <a:r>
              <a:rPr lang="en-US" altLang="en-US" sz="3400" dirty="0">
                <a:solidFill>
                  <a:srgbClr val="0070C0"/>
                </a:solidFill>
              </a:rPr>
              <a:t>Parties will comply with performance of work requirements</a:t>
            </a:r>
          </a:p>
          <a:p>
            <a:pPr marL="3200400" lvl="6" indent="-457200" algn="l">
              <a:buFont typeface="Arial" panose="020B0604020202020204" pitchFamily="34" charset="0"/>
              <a:buChar char="•"/>
            </a:pPr>
            <a:endParaRPr lang="en-US" altLang="en-US" sz="3400" dirty="0">
              <a:solidFill>
                <a:srgbClr val="0070C0"/>
              </a:solidFill>
            </a:endParaRPr>
          </a:p>
        </p:txBody>
      </p:sp>
      <p:pic>
        <p:nvPicPr>
          <p:cNvPr id="5" name="Picture 4">
            <a:extLst>
              <a:ext uri="{FF2B5EF4-FFF2-40B4-BE49-F238E27FC236}">
                <a16:creationId xmlns="" xmlns:a16="http://schemas.microsoft.com/office/drawing/2014/main" id="{B4F333B5-6710-4C55-8383-8E1CEEA6F98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11840" y="5860671"/>
            <a:ext cx="1111622" cy="918926"/>
          </a:xfrm>
          <a:prstGeom prst="rect">
            <a:avLst/>
          </a:prstGeom>
        </p:spPr>
      </p:pic>
      <p:pic>
        <p:nvPicPr>
          <p:cNvPr id="6" name="Picture 5">
            <a:extLst>
              <a:ext uri="{FF2B5EF4-FFF2-40B4-BE49-F238E27FC236}">
                <a16:creationId xmlns="" xmlns:a16="http://schemas.microsoft.com/office/drawing/2014/main" id="{DD50D657-89BC-4DFB-B13D-9545D78A768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6400" y="6007713"/>
            <a:ext cx="1661163" cy="624841"/>
          </a:xfrm>
          <a:prstGeom prst="rect">
            <a:avLst/>
          </a:prstGeom>
        </p:spPr>
      </p:pic>
    </p:spTree>
    <p:extLst>
      <p:ext uri="{BB962C8B-B14F-4D97-AF65-F5344CB8AC3E}">
        <p14:creationId xmlns:p14="http://schemas.microsoft.com/office/powerpoint/2010/main" val="36480556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B470720-B7CA-4BD1-9C2A-E97711B399CB}"/>
              </a:ext>
            </a:extLst>
          </p:cNvPr>
          <p:cNvSpPr>
            <a:spLocks noGrp="1"/>
          </p:cNvSpPr>
          <p:nvPr>
            <p:ph type="ctrTitle"/>
          </p:nvPr>
        </p:nvSpPr>
        <p:spPr>
          <a:xfrm>
            <a:off x="168536" y="139850"/>
            <a:ext cx="11854927" cy="419547"/>
          </a:xfrm>
        </p:spPr>
        <p:txBody>
          <a:bodyPr>
            <a:normAutofit/>
          </a:bodyPr>
          <a:lstStyle/>
          <a:p>
            <a:r>
              <a:rPr lang="en-US" sz="1600" b="1" dirty="0">
                <a:solidFill>
                  <a:srgbClr val="002060"/>
                </a:solidFill>
              </a:rPr>
              <a:t>Jennifer Schaus &amp; Associates – </a:t>
            </a:r>
            <a:r>
              <a:rPr lang="en-US" sz="1600" b="1" dirty="0">
                <a:solidFill>
                  <a:srgbClr val="C00000"/>
                </a:solidFill>
              </a:rPr>
              <a:t>GOV CON WEBINAR SERIES - 2018  - WASHINGTON DC    </a:t>
            </a:r>
            <a:r>
              <a:rPr lang="en-US" sz="1600" b="1" dirty="0">
                <a:solidFill>
                  <a:srgbClr val="C00000"/>
                </a:solidFill>
                <a:hlinkClick r:id="rId3"/>
              </a:rPr>
              <a:t>www.JenniferSchaus.com</a:t>
            </a:r>
            <a:r>
              <a:rPr lang="en-US" sz="1600" b="1" dirty="0">
                <a:solidFill>
                  <a:srgbClr val="C00000"/>
                </a:solidFill>
              </a:rPr>
              <a:t> </a:t>
            </a:r>
            <a:endParaRPr lang="en-US" b="1" dirty="0">
              <a:solidFill>
                <a:srgbClr val="C00000"/>
              </a:solidFill>
            </a:endParaRPr>
          </a:p>
        </p:txBody>
      </p:sp>
      <p:sp>
        <p:nvSpPr>
          <p:cNvPr id="3" name="Subtitle 2">
            <a:extLst>
              <a:ext uri="{FF2B5EF4-FFF2-40B4-BE49-F238E27FC236}">
                <a16:creationId xmlns="" xmlns:a16="http://schemas.microsoft.com/office/drawing/2014/main" id="{27915382-7617-4DED-BDDB-301F1D083F97}"/>
              </a:ext>
            </a:extLst>
          </p:cNvPr>
          <p:cNvSpPr>
            <a:spLocks noGrp="1"/>
          </p:cNvSpPr>
          <p:nvPr>
            <p:ph type="subTitle" idx="1"/>
          </p:nvPr>
        </p:nvSpPr>
        <p:spPr>
          <a:xfrm>
            <a:off x="406400" y="677731"/>
            <a:ext cx="11358880" cy="5022029"/>
          </a:xfrm>
          <a:ln w="76200">
            <a:solidFill>
              <a:schemeClr val="tx1"/>
            </a:solidFill>
          </a:ln>
        </p:spPr>
        <p:txBody>
          <a:bodyPr>
            <a:normAutofit/>
          </a:bodyPr>
          <a:lstStyle/>
          <a:p>
            <a:endParaRPr lang="en-US" sz="3200" dirty="0">
              <a:solidFill>
                <a:srgbClr val="C00000"/>
              </a:solidFill>
            </a:endParaRPr>
          </a:p>
          <a:p>
            <a:r>
              <a:rPr lang="en-US" sz="3200" b="1" dirty="0">
                <a:solidFill>
                  <a:srgbClr val="0070C0"/>
                </a:solidFill>
              </a:rPr>
              <a:t>Mentors</a:t>
            </a:r>
            <a:endParaRPr lang="en-US" sz="3200" dirty="0">
              <a:solidFill>
                <a:srgbClr val="0070C0"/>
              </a:solidFill>
            </a:endParaRPr>
          </a:p>
          <a:p>
            <a:pPr lvl="6" algn="l">
              <a:buFont typeface="Arial" panose="020B0604020202020204" pitchFamily="34" charset="0"/>
              <a:buChar char="•"/>
            </a:pPr>
            <a:r>
              <a:rPr lang="en-US" dirty="0">
                <a:solidFill>
                  <a:srgbClr val="0070C0"/>
                </a:solidFill>
              </a:rPr>
              <a:t>For profit</a:t>
            </a:r>
          </a:p>
          <a:p>
            <a:pPr lvl="6" algn="l">
              <a:buFont typeface="Arial" panose="020B0604020202020204" pitchFamily="34" charset="0"/>
              <a:buChar char="•"/>
            </a:pPr>
            <a:r>
              <a:rPr lang="en-US" dirty="0">
                <a:solidFill>
                  <a:srgbClr val="0070C0"/>
                </a:solidFill>
              </a:rPr>
              <a:t>Any size </a:t>
            </a:r>
          </a:p>
          <a:p>
            <a:pPr lvl="6" algn="l">
              <a:buFont typeface="Arial" panose="020B0604020202020204" pitchFamily="34" charset="0"/>
              <a:buChar char="•"/>
            </a:pPr>
            <a:r>
              <a:rPr lang="en-US" dirty="0">
                <a:solidFill>
                  <a:srgbClr val="0070C0"/>
                </a:solidFill>
              </a:rPr>
              <a:t>Demonstrate commitment &amp; ability to assist small business protégé under MPA </a:t>
            </a:r>
          </a:p>
          <a:p>
            <a:pPr lvl="6" algn="l">
              <a:buFont typeface="Arial" panose="020B0604020202020204" pitchFamily="34" charset="0"/>
              <a:buChar char="•"/>
            </a:pPr>
            <a:r>
              <a:rPr lang="en-US" dirty="0">
                <a:solidFill>
                  <a:srgbClr val="0070C0"/>
                </a:solidFill>
              </a:rPr>
              <a:t>Ability to assist under MPA – can demonstrate with tax returns, financial statements, SEC filings for three years </a:t>
            </a:r>
          </a:p>
          <a:p>
            <a:pPr lvl="6" algn="l">
              <a:buFont typeface="Arial" panose="020B0604020202020204" pitchFamily="34" charset="0"/>
              <a:buChar char="•"/>
            </a:pPr>
            <a:r>
              <a:rPr lang="en-US" dirty="0">
                <a:solidFill>
                  <a:srgbClr val="0070C0"/>
                </a:solidFill>
              </a:rPr>
              <a:t>Generally – no more than one protégé in an SBA approved MP program at a time </a:t>
            </a:r>
          </a:p>
          <a:p>
            <a:pPr lvl="6" algn="l">
              <a:buFont typeface="Arial" panose="020B0604020202020204" pitchFamily="34" charset="0"/>
              <a:buChar char="•"/>
            </a:pPr>
            <a:r>
              <a:rPr lang="en-US" dirty="0">
                <a:solidFill>
                  <a:srgbClr val="0070C0"/>
                </a:solidFill>
              </a:rPr>
              <a:t>Exception – SBA may authorize a mentor to have more than one protégé if can demonstrate the second MP relationship will not adversely affect first; cannot mentor more than three total at one time under the 8(a) and the all-small MP program </a:t>
            </a:r>
          </a:p>
          <a:p>
            <a:pPr lvl="6" algn="l">
              <a:buFont typeface="Arial" panose="020B0604020202020204" pitchFamily="34" charset="0"/>
              <a:buChar char="•"/>
            </a:pPr>
            <a:r>
              <a:rPr lang="en-US" dirty="0">
                <a:solidFill>
                  <a:srgbClr val="0070C0"/>
                </a:solidFill>
              </a:rPr>
              <a:t>A protégé can be a mentor if it can demonstrate the second MP relationship will not compete or conflict with first MP relationship</a:t>
            </a:r>
          </a:p>
          <a:p>
            <a:pPr lvl="6" algn="l">
              <a:buFont typeface="Arial" panose="020B0604020202020204" pitchFamily="34" charset="0"/>
              <a:buChar char="•"/>
            </a:pPr>
            <a:r>
              <a:rPr lang="en-US" dirty="0">
                <a:solidFill>
                  <a:srgbClr val="0070C0"/>
                </a:solidFill>
              </a:rPr>
              <a:t>Can own an equity interest of up to 40% in the protégé firm in order to raise capital for the protégé firm</a:t>
            </a:r>
            <a:endParaRPr lang="en-US" dirty="0">
              <a:solidFill>
                <a:srgbClr val="0070C0"/>
              </a:solidFill>
              <a:effectLst>
                <a:outerShdw blurRad="38100" dist="38100" dir="2700000" algn="tl">
                  <a:srgbClr val="C0C0C0"/>
                </a:outerShdw>
              </a:effectLst>
            </a:endParaRPr>
          </a:p>
          <a:p>
            <a:pPr marL="3200400" lvl="6" indent="-457200" algn="l">
              <a:buFont typeface="Arial" panose="020B0604020202020204" pitchFamily="34" charset="0"/>
              <a:buChar char="•"/>
            </a:pPr>
            <a:endParaRPr lang="en-US" altLang="en-US" sz="3400" dirty="0">
              <a:solidFill>
                <a:srgbClr val="0070C0"/>
              </a:solidFill>
            </a:endParaRPr>
          </a:p>
          <a:p>
            <a:pPr marL="3200400" lvl="6" indent="-457200" algn="l">
              <a:buFont typeface="Arial" panose="020B0604020202020204" pitchFamily="34" charset="0"/>
              <a:buChar char="•"/>
            </a:pPr>
            <a:endParaRPr lang="en-US" altLang="en-US" sz="3400" dirty="0">
              <a:solidFill>
                <a:srgbClr val="0070C0"/>
              </a:solidFill>
            </a:endParaRPr>
          </a:p>
        </p:txBody>
      </p:sp>
      <p:pic>
        <p:nvPicPr>
          <p:cNvPr id="5" name="Picture 4">
            <a:extLst>
              <a:ext uri="{FF2B5EF4-FFF2-40B4-BE49-F238E27FC236}">
                <a16:creationId xmlns="" xmlns:a16="http://schemas.microsoft.com/office/drawing/2014/main" id="{B4F333B5-6710-4C55-8383-8E1CEEA6F98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11840" y="5860671"/>
            <a:ext cx="1111622" cy="918926"/>
          </a:xfrm>
          <a:prstGeom prst="rect">
            <a:avLst/>
          </a:prstGeom>
        </p:spPr>
      </p:pic>
      <p:pic>
        <p:nvPicPr>
          <p:cNvPr id="6" name="Picture 5">
            <a:extLst>
              <a:ext uri="{FF2B5EF4-FFF2-40B4-BE49-F238E27FC236}">
                <a16:creationId xmlns="" xmlns:a16="http://schemas.microsoft.com/office/drawing/2014/main" id="{DD50D657-89BC-4DFB-B13D-9545D78A768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6400" y="6007713"/>
            <a:ext cx="1661163" cy="624841"/>
          </a:xfrm>
          <a:prstGeom prst="rect">
            <a:avLst/>
          </a:prstGeom>
        </p:spPr>
      </p:pic>
    </p:spTree>
    <p:extLst>
      <p:ext uri="{BB962C8B-B14F-4D97-AF65-F5344CB8AC3E}">
        <p14:creationId xmlns:p14="http://schemas.microsoft.com/office/powerpoint/2010/main" val="31993524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B470720-B7CA-4BD1-9C2A-E97711B399CB}"/>
              </a:ext>
            </a:extLst>
          </p:cNvPr>
          <p:cNvSpPr>
            <a:spLocks noGrp="1"/>
          </p:cNvSpPr>
          <p:nvPr>
            <p:ph type="ctrTitle"/>
          </p:nvPr>
        </p:nvSpPr>
        <p:spPr>
          <a:xfrm>
            <a:off x="168536" y="139850"/>
            <a:ext cx="11854927" cy="419547"/>
          </a:xfrm>
        </p:spPr>
        <p:txBody>
          <a:bodyPr>
            <a:normAutofit/>
          </a:bodyPr>
          <a:lstStyle/>
          <a:p>
            <a:r>
              <a:rPr lang="en-US" sz="1600" b="1" dirty="0">
                <a:solidFill>
                  <a:srgbClr val="002060"/>
                </a:solidFill>
              </a:rPr>
              <a:t>Jennifer Schaus &amp; Associates – </a:t>
            </a:r>
            <a:r>
              <a:rPr lang="en-US" sz="1600" b="1" dirty="0">
                <a:solidFill>
                  <a:srgbClr val="C00000"/>
                </a:solidFill>
              </a:rPr>
              <a:t>GOV CON WEBINAR SERIES - 2018  - WASHINGTON DC    </a:t>
            </a:r>
            <a:r>
              <a:rPr lang="en-US" sz="1600" b="1" dirty="0">
                <a:solidFill>
                  <a:srgbClr val="C00000"/>
                </a:solidFill>
                <a:hlinkClick r:id="rId3"/>
              </a:rPr>
              <a:t>www.JenniferSchaus.com</a:t>
            </a:r>
            <a:r>
              <a:rPr lang="en-US" sz="1600" b="1" dirty="0">
                <a:solidFill>
                  <a:srgbClr val="C00000"/>
                </a:solidFill>
              </a:rPr>
              <a:t> </a:t>
            </a:r>
            <a:endParaRPr lang="en-US" b="1" dirty="0">
              <a:solidFill>
                <a:srgbClr val="C00000"/>
              </a:solidFill>
            </a:endParaRPr>
          </a:p>
        </p:txBody>
      </p:sp>
      <p:sp>
        <p:nvSpPr>
          <p:cNvPr id="3" name="Subtitle 2">
            <a:extLst>
              <a:ext uri="{FF2B5EF4-FFF2-40B4-BE49-F238E27FC236}">
                <a16:creationId xmlns="" xmlns:a16="http://schemas.microsoft.com/office/drawing/2014/main" id="{27915382-7617-4DED-BDDB-301F1D083F97}"/>
              </a:ext>
            </a:extLst>
          </p:cNvPr>
          <p:cNvSpPr>
            <a:spLocks noGrp="1"/>
          </p:cNvSpPr>
          <p:nvPr>
            <p:ph type="subTitle" idx="1"/>
          </p:nvPr>
        </p:nvSpPr>
        <p:spPr>
          <a:xfrm>
            <a:off x="406400" y="677731"/>
            <a:ext cx="11358880" cy="5022029"/>
          </a:xfrm>
          <a:ln w="76200">
            <a:solidFill>
              <a:schemeClr val="tx1"/>
            </a:solidFill>
          </a:ln>
        </p:spPr>
        <p:txBody>
          <a:bodyPr>
            <a:normAutofit/>
          </a:bodyPr>
          <a:lstStyle/>
          <a:p>
            <a:endParaRPr lang="en-US" sz="3200" dirty="0">
              <a:solidFill>
                <a:srgbClr val="C00000"/>
              </a:solidFill>
            </a:endParaRPr>
          </a:p>
          <a:p>
            <a:r>
              <a:rPr lang="en-US" sz="3200" b="1" dirty="0">
                <a:solidFill>
                  <a:srgbClr val="0070C0"/>
                </a:solidFill>
              </a:rPr>
              <a:t>Protégés</a:t>
            </a:r>
            <a:endParaRPr lang="en-US" sz="3200" dirty="0">
              <a:solidFill>
                <a:srgbClr val="0070C0"/>
              </a:solidFill>
            </a:endParaRPr>
          </a:p>
          <a:p>
            <a:pPr lvl="2" algn="l">
              <a:buFont typeface="Arial" panose="020B0604020202020204" pitchFamily="34" charset="0"/>
              <a:buChar char="•"/>
            </a:pPr>
            <a:r>
              <a:rPr lang="en-US" sz="1400" dirty="0">
                <a:solidFill>
                  <a:srgbClr val="0070C0"/>
                </a:solidFill>
              </a:rPr>
              <a:t>Must be small under size standard for primary NAICS code or identify it is seeking business development assistance with respect to a secondary NAICS code and be small under that code</a:t>
            </a:r>
          </a:p>
          <a:p>
            <a:pPr lvl="2" algn="l">
              <a:buFont typeface="Arial" panose="020B0604020202020204" pitchFamily="34" charset="0"/>
              <a:buChar char="•"/>
            </a:pPr>
            <a:endParaRPr lang="en-US" sz="1400" dirty="0">
              <a:solidFill>
                <a:srgbClr val="0070C0"/>
              </a:solidFill>
            </a:endParaRPr>
          </a:p>
          <a:p>
            <a:pPr lvl="2" algn="l">
              <a:buFont typeface="Arial" panose="020B0604020202020204" pitchFamily="34" charset="0"/>
              <a:buChar char="•"/>
            </a:pPr>
            <a:r>
              <a:rPr lang="en-US" sz="1400" dirty="0">
                <a:solidFill>
                  <a:srgbClr val="0070C0"/>
                </a:solidFill>
              </a:rPr>
              <a:t>May “self-certify" as small under primary NAICS code or identified secondary NAICS code</a:t>
            </a:r>
          </a:p>
          <a:p>
            <a:pPr lvl="2" algn="l">
              <a:buFont typeface="Arial" panose="020B0604020202020204" pitchFamily="34" charset="0"/>
              <a:buChar char="•"/>
            </a:pPr>
            <a:endParaRPr lang="en-US" sz="1400" dirty="0">
              <a:solidFill>
                <a:srgbClr val="0070C0"/>
              </a:solidFill>
            </a:endParaRPr>
          </a:p>
          <a:p>
            <a:pPr lvl="2" algn="l">
              <a:buFont typeface="Arial" panose="020B0604020202020204" pitchFamily="34" charset="0"/>
              <a:buChar char="•"/>
            </a:pPr>
            <a:r>
              <a:rPr lang="en-US" sz="1400" dirty="0">
                <a:solidFill>
                  <a:srgbClr val="0070C0"/>
                </a:solidFill>
              </a:rPr>
              <a:t>Must identify to the SBA any other SBA-approved MP relationship and provide other MPA </a:t>
            </a:r>
          </a:p>
          <a:p>
            <a:pPr lvl="2" algn="l">
              <a:buFont typeface="Arial" panose="020B0604020202020204" pitchFamily="34" charset="0"/>
              <a:buChar char="•"/>
            </a:pPr>
            <a:endParaRPr lang="en-US" sz="1400" dirty="0">
              <a:solidFill>
                <a:srgbClr val="0070C0"/>
              </a:solidFill>
            </a:endParaRPr>
          </a:p>
          <a:p>
            <a:pPr lvl="2" algn="l">
              <a:buFont typeface="Arial" panose="020B0604020202020204" pitchFamily="34" charset="0"/>
              <a:buChar char="•"/>
            </a:pPr>
            <a:r>
              <a:rPr lang="en-US" sz="1400" dirty="0">
                <a:solidFill>
                  <a:srgbClr val="0070C0"/>
                </a:solidFill>
              </a:rPr>
              <a:t>Generally - no more than one mentor at a time</a:t>
            </a:r>
          </a:p>
          <a:p>
            <a:pPr lvl="2" algn="l">
              <a:buFont typeface="Arial" panose="020B0604020202020204" pitchFamily="34" charset="0"/>
              <a:buChar char="•"/>
            </a:pPr>
            <a:endParaRPr lang="en-US" sz="1400" dirty="0">
              <a:solidFill>
                <a:srgbClr val="0070C0"/>
              </a:solidFill>
            </a:endParaRPr>
          </a:p>
          <a:p>
            <a:pPr lvl="3" algn="l">
              <a:buFont typeface="Arial" panose="020B0604020202020204" pitchFamily="34" charset="0"/>
              <a:buChar char="•"/>
            </a:pPr>
            <a:r>
              <a:rPr lang="en-US" sz="1400" dirty="0">
                <a:solidFill>
                  <a:srgbClr val="0070C0"/>
                </a:solidFill>
              </a:rPr>
              <a:t>Exception – may have a second mentor where the relationship will not compete or conflict with first MP relationship and second relationship pertains to an unrelated, secondary NAICS code, or the first mentor does not possess the specific expertise that the protégé seeks</a:t>
            </a:r>
          </a:p>
          <a:p>
            <a:pPr lvl="2" algn="l">
              <a:buFont typeface="Arial" panose="020B0604020202020204" pitchFamily="34" charset="0"/>
              <a:buChar char="•"/>
            </a:pPr>
            <a:endParaRPr lang="en-US" sz="1400" dirty="0">
              <a:solidFill>
                <a:srgbClr val="0070C0"/>
              </a:solidFill>
            </a:endParaRPr>
          </a:p>
          <a:p>
            <a:pPr lvl="2" algn="l">
              <a:buFont typeface="Arial" panose="020B0604020202020204" pitchFamily="34" charset="0"/>
              <a:buChar char="•"/>
            </a:pPr>
            <a:r>
              <a:rPr lang="en-US" sz="1400" dirty="0">
                <a:solidFill>
                  <a:srgbClr val="0070C0"/>
                </a:solidFill>
              </a:rPr>
              <a:t>A protégé firm that graduates or leaves the 8(a) BD program but continues to qualify as a small business may transfer its 8(a) mentor-protégé relationship to a small business mentor-protégé relationship by notification, without applying to and receiving approval from SBA</a:t>
            </a:r>
            <a:endParaRPr lang="en-US" sz="1400" dirty="0">
              <a:solidFill>
                <a:srgbClr val="0070C0"/>
              </a:solidFill>
              <a:effectLst>
                <a:outerShdw blurRad="38100" dist="38100" dir="2700000" algn="tl">
                  <a:srgbClr val="C0C0C0"/>
                </a:outerShdw>
              </a:effectLst>
            </a:endParaRPr>
          </a:p>
          <a:p>
            <a:pPr lvl="7" algn="l">
              <a:buFont typeface="Arial" panose="020B0604020202020204" pitchFamily="34" charset="0"/>
              <a:buChar char="•"/>
            </a:pPr>
            <a:endParaRPr lang="en-US" sz="1400" dirty="0">
              <a:solidFill>
                <a:srgbClr val="0070C0"/>
              </a:solidFill>
              <a:effectLst>
                <a:outerShdw blurRad="38100" dist="38100" dir="2700000" algn="tl">
                  <a:srgbClr val="C0C0C0"/>
                </a:outerShdw>
              </a:effectLst>
            </a:endParaRPr>
          </a:p>
          <a:p>
            <a:pPr marL="3200400" lvl="6" indent="-457200" algn="l">
              <a:buFont typeface="Arial" panose="020B0604020202020204" pitchFamily="34" charset="0"/>
              <a:buChar char="•"/>
            </a:pPr>
            <a:endParaRPr lang="en-US" altLang="en-US" sz="1400" dirty="0">
              <a:solidFill>
                <a:srgbClr val="0070C0"/>
              </a:solidFill>
            </a:endParaRPr>
          </a:p>
          <a:p>
            <a:pPr marL="3200400" lvl="6" indent="-457200" algn="l">
              <a:buFont typeface="Arial" panose="020B0604020202020204" pitchFamily="34" charset="0"/>
              <a:buChar char="•"/>
            </a:pPr>
            <a:endParaRPr lang="en-US" altLang="en-US" sz="3400" dirty="0">
              <a:solidFill>
                <a:srgbClr val="0070C0"/>
              </a:solidFill>
            </a:endParaRPr>
          </a:p>
        </p:txBody>
      </p:sp>
      <p:pic>
        <p:nvPicPr>
          <p:cNvPr id="5" name="Picture 4">
            <a:extLst>
              <a:ext uri="{FF2B5EF4-FFF2-40B4-BE49-F238E27FC236}">
                <a16:creationId xmlns="" xmlns:a16="http://schemas.microsoft.com/office/drawing/2014/main" id="{B4F333B5-6710-4C55-8383-8E1CEEA6F98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11840" y="5860671"/>
            <a:ext cx="1111622" cy="918926"/>
          </a:xfrm>
          <a:prstGeom prst="rect">
            <a:avLst/>
          </a:prstGeom>
        </p:spPr>
      </p:pic>
      <p:pic>
        <p:nvPicPr>
          <p:cNvPr id="6" name="Picture 5">
            <a:extLst>
              <a:ext uri="{FF2B5EF4-FFF2-40B4-BE49-F238E27FC236}">
                <a16:creationId xmlns="" xmlns:a16="http://schemas.microsoft.com/office/drawing/2014/main" id="{DD50D657-89BC-4DFB-B13D-9545D78A768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6400" y="6007713"/>
            <a:ext cx="1661163" cy="624841"/>
          </a:xfrm>
          <a:prstGeom prst="rect">
            <a:avLst/>
          </a:prstGeom>
        </p:spPr>
      </p:pic>
    </p:spTree>
    <p:extLst>
      <p:ext uri="{BB962C8B-B14F-4D97-AF65-F5344CB8AC3E}">
        <p14:creationId xmlns:p14="http://schemas.microsoft.com/office/powerpoint/2010/main" val="6817280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B470720-B7CA-4BD1-9C2A-E97711B399CB}"/>
              </a:ext>
            </a:extLst>
          </p:cNvPr>
          <p:cNvSpPr>
            <a:spLocks noGrp="1"/>
          </p:cNvSpPr>
          <p:nvPr>
            <p:ph type="ctrTitle"/>
          </p:nvPr>
        </p:nvSpPr>
        <p:spPr>
          <a:xfrm>
            <a:off x="168536" y="139850"/>
            <a:ext cx="11854927" cy="419547"/>
          </a:xfrm>
        </p:spPr>
        <p:txBody>
          <a:bodyPr>
            <a:normAutofit/>
          </a:bodyPr>
          <a:lstStyle/>
          <a:p>
            <a:r>
              <a:rPr lang="en-US" sz="1600" b="1" dirty="0">
                <a:solidFill>
                  <a:srgbClr val="002060"/>
                </a:solidFill>
              </a:rPr>
              <a:t>Jennifer Schaus &amp; Associates – </a:t>
            </a:r>
            <a:r>
              <a:rPr lang="en-US" sz="1600" b="1" dirty="0">
                <a:solidFill>
                  <a:srgbClr val="C00000"/>
                </a:solidFill>
              </a:rPr>
              <a:t>GOV CON WEBINAR SERIES - 2018  - WASHINGTON DC    </a:t>
            </a:r>
            <a:r>
              <a:rPr lang="en-US" sz="1600" b="1" dirty="0">
                <a:solidFill>
                  <a:srgbClr val="C00000"/>
                </a:solidFill>
                <a:hlinkClick r:id="rId3"/>
              </a:rPr>
              <a:t>www.JenniferSchaus.com</a:t>
            </a:r>
            <a:r>
              <a:rPr lang="en-US" sz="1600" b="1" dirty="0">
                <a:solidFill>
                  <a:srgbClr val="C00000"/>
                </a:solidFill>
              </a:rPr>
              <a:t> </a:t>
            </a:r>
            <a:endParaRPr lang="en-US" b="1" dirty="0">
              <a:solidFill>
                <a:srgbClr val="C00000"/>
              </a:solidFill>
            </a:endParaRPr>
          </a:p>
        </p:txBody>
      </p:sp>
      <p:sp>
        <p:nvSpPr>
          <p:cNvPr id="3" name="Subtitle 2">
            <a:extLst>
              <a:ext uri="{FF2B5EF4-FFF2-40B4-BE49-F238E27FC236}">
                <a16:creationId xmlns="" xmlns:a16="http://schemas.microsoft.com/office/drawing/2014/main" id="{27915382-7617-4DED-BDDB-301F1D083F97}"/>
              </a:ext>
            </a:extLst>
          </p:cNvPr>
          <p:cNvSpPr>
            <a:spLocks noGrp="1"/>
          </p:cNvSpPr>
          <p:nvPr>
            <p:ph type="subTitle" idx="1"/>
          </p:nvPr>
        </p:nvSpPr>
        <p:spPr>
          <a:xfrm>
            <a:off x="406400" y="677731"/>
            <a:ext cx="11358880" cy="5022029"/>
          </a:xfrm>
          <a:ln w="76200">
            <a:solidFill>
              <a:schemeClr val="tx1"/>
            </a:solidFill>
          </a:ln>
        </p:spPr>
        <p:txBody>
          <a:bodyPr>
            <a:normAutofit/>
          </a:bodyPr>
          <a:lstStyle/>
          <a:p>
            <a:endParaRPr lang="en-US" sz="3200" dirty="0">
              <a:solidFill>
                <a:srgbClr val="C00000"/>
              </a:solidFill>
            </a:endParaRPr>
          </a:p>
          <a:p>
            <a:r>
              <a:rPr lang="en-US" sz="3200" b="1" dirty="0">
                <a:solidFill>
                  <a:srgbClr val="0070C0"/>
                </a:solidFill>
              </a:rPr>
              <a:t>Concluding Thoughts</a:t>
            </a:r>
            <a:endParaRPr lang="en-US" sz="3200" dirty="0">
              <a:solidFill>
                <a:srgbClr val="0070C0"/>
              </a:solidFill>
            </a:endParaRPr>
          </a:p>
          <a:p>
            <a:pPr lvl="2" algn="l">
              <a:buFont typeface="Arial" panose="020B0604020202020204" pitchFamily="34" charset="0"/>
              <a:buChar char="•"/>
            </a:pPr>
            <a:endParaRPr lang="en-US" sz="1400" dirty="0">
              <a:solidFill>
                <a:srgbClr val="0070C0"/>
              </a:solidFill>
            </a:endParaRPr>
          </a:p>
          <a:p>
            <a:pPr lvl="5" algn="l">
              <a:buFont typeface="Arial" panose="020B0604020202020204" pitchFamily="34" charset="0"/>
              <a:buChar char="•"/>
            </a:pPr>
            <a:endParaRPr lang="en-US" sz="2400" dirty="0">
              <a:solidFill>
                <a:srgbClr val="0070C0"/>
              </a:solidFill>
            </a:endParaRPr>
          </a:p>
          <a:p>
            <a:pPr lvl="5" algn="l">
              <a:buFont typeface="Arial" panose="020B0604020202020204" pitchFamily="34" charset="0"/>
              <a:buChar char="•"/>
            </a:pPr>
            <a:r>
              <a:rPr lang="en-US" sz="2400" dirty="0">
                <a:solidFill>
                  <a:srgbClr val="0070C0"/>
                </a:solidFill>
              </a:rPr>
              <a:t>Active MPA’s </a:t>
            </a:r>
            <a:r>
              <a:rPr lang="en-US" sz="2400" dirty="0" smtClean="0">
                <a:solidFill>
                  <a:srgbClr val="0070C0"/>
                </a:solidFill>
              </a:rPr>
              <a:t>So Far - </a:t>
            </a:r>
            <a:r>
              <a:rPr lang="en-US" sz="2400" dirty="0">
                <a:solidFill>
                  <a:srgbClr val="0070C0"/>
                </a:solidFill>
              </a:rPr>
              <a:t>383</a:t>
            </a:r>
          </a:p>
          <a:p>
            <a:pPr lvl="5" algn="l">
              <a:buFont typeface="Arial" panose="020B0604020202020204" pitchFamily="34" charset="0"/>
              <a:buChar char="•"/>
            </a:pPr>
            <a:endParaRPr lang="en-US" sz="2400" dirty="0">
              <a:solidFill>
                <a:srgbClr val="0070C0"/>
              </a:solidFill>
            </a:endParaRPr>
          </a:p>
          <a:p>
            <a:pPr lvl="5" algn="l">
              <a:buFont typeface="Arial" panose="020B0604020202020204" pitchFamily="34" charset="0"/>
              <a:buChar char="•"/>
            </a:pPr>
            <a:r>
              <a:rPr lang="en-US" sz="2400" dirty="0">
                <a:solidFill>
                  <a:srgbClr val="0070C0"/>
                </a:solidFill>
              </a:rPr>
              <a:t>Think Creatively</a:t>
            </a:r>
            <a:endParaRPr lang="en-US" sz="1400" dirty="0">
              <a:solidFill>
                <a:srgbClr val="0070C0"/>
              </a:solidFill>
              <a:effectLst>
                <a:outerShdw blurRad="38100" dist="38100" dir="2700000" algn="tl">
                  <a:srgbClr val="C0C0C0"/>
                </a:outerShdw>
              </a:effectLst>
            </a:endParaRPr>
          </a:p>
          <a:p>
            <a:pPr marL="3200400" lvl="6" indent="-457200" algn="l">
              <a:buFont typeface="Arial" panose="020B0604020202020204" pitchFamily="34" charset="0"/>
              <a:buChar char="•"/>
            </a:pPr>
            <a:endParaRPr lang="en-US" altLang="en-US" sz="1400" dirty="0">
              <a:solidFill>
                <a:srgbClr val="0070C0"/>
              </a:solidFill>
            </a:endParaRPr>
          </a:p>
          <a:p>
            <a:pPr marL="3200400" lvl="6" indent="-457200" algn="l">
              <a:buFont typeface="Arial" panose="020B0604020202020204" pitchFamily="34" charset="0"/>
              <a:buChar char="•"/>
            </a:pPr>
            <a:endParaRPr lang="en-US" altLang="en-US" sz="3400" dirty="0">
              <a:solidFill>
                <a:srgbClr val="0070C0"/>
              </a:solidFill>
            </a:endParaRPr>
          </a:p>
        </p:txBody>
      </p:sp>
      <p:pic>
        <p:nvPicPr>
          <p:cNvPr id="5" name="Picture 4">
            <a:extLst>
              <a:ext uri="{FF2B5EF4-FFF2-40B4-BE49-F238E27FC236}">
                <a16:creationId xmlns="" xmlns:a16="http://schemas.microsoft.com/office/drawing/2014/main" id="{B4F333B5-6710-4C55-8383-8E1CEEA6F98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11840" y="5860671"/>
            <a:ext cx="1111622" cy="918926"/>
          </a:xfrm>
          <a:prstGeom prst="rect">
            <a:avLst/>
          </a:prstGeom>
        </p:spPr>
      </p:pic>
      <p:pic>
        <p:nvPicPr>
          <p:cNvPr id="6" name="Picture 5">
            <a:extLst>
              <a:ext uri="{FF2B5EF4-FFF2-40B4-BE49-F238E27FC236}">
                <a16:creationId xmlns="" xmlns:a16="http://schemas.microsoft.com/office/drawing/2014/main" id="{DD50D657-89BC-4DFB-B13D-9545D78A768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6400" y="6007713"/>
            <a:ext cx="1661163" cy="624841"/>
          </a:xfrm>
          <a:prstGeom prst="rect">
            <a:avLst/>
          </a:prstGeom>
        </p:spPr>
      </p:pic>
    </p:spTree>
    <p:extLst>
      <p:ext uri="{BB962C8B-B14F-4D97-AF65-F5344CB8AC3E}">
        <p14:creationId xmlns:p14="http://schemas.microsoft.com/office/powerpoint/2010/main" val="38225542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 xmlns:a16="http://schemas.microsoft.com/office/drawing/2014/main" id="{B4F333B5-6710-4C55-8383-8E1CEEA6F9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98752" y="3501829"/>
            <a:ext cx="2833126" cy="2515722"/>
          </a:xfrm>
          <a:prstGeom prst="rect">
            <a:avLst/>
          </a:prstGeom>
        </p:spPr>
      </p:pic>
      <p:sp>
        <p:nvSpPr>
          <p:cNvPr id="4" name="TextBox 3">
            <a:extLst>
              <a:ext uri="{FF2B5EF4-FFF2-40B4-BE49-F238E27FC236}">
                <a16:creationId xmlns="" xmlns:a16="http://schemas.microsoft.com/office/drawing/2014/main" id="{46B5C0AF-1F5D-4A2B-B3F5-1166131AB8AE}"/>
              </a:ext>
            </a:extLst>
          </p:cNvPr>
          <p:cNvSpPr txBox="1"/>
          <p:nvPr/>
        </p:nvSpPr>
        <p:spPr>
          <a:xfrm>
            <a:off x="238126" y="2237525"/>
            <a:ext cx="11509056" cy="369332"/>
          </a:xfrm>
          <a:prstGeom prst="rect">
            <a:avLst/>
          </a:prstGeom>
          <a:noFill/>
          <a:ln w="38100">
            <a:solidFill>
              <a:schemeClr val="accent1"/>
            </a:solidFill>
          </a:ln>
        </p:spPr>
        <p:txBody>
          <a:bodyPr wrap="square" rtlCol="0">
            <a:spAutoFit/>
          </a:bodyPr>
          <a:lstStyle/>
          <a:p>
            <a:r>
              <a:rPr lang="en-US" dirty="0"/>
              <a:t>CONTACT OUR SPEAKER    Mark A. </a:t>
            </a:r>
            <a:r>
              <a:rPr lang="en-US" dirty="0" err="1"/>
              <a:t>Amadeo</a:t>
            </a:r>
            <a:r>
              <a:rPr lang="en-US" dirty="0"/>
              <a:t>    AT    202-640-2090    AND AT       </a:t>
            </a:r>
            <a:r>
              <a:rPr lang="en-US" dirty="0">
                <a:hlinkClick r:id="rId4"/>
              </a:rPr>
              <a:t>mamadeo@amadeolaw.com</a:t>
            </a:r>
            <a:endParaRPr lang="en-US" dirty="0"/>
          </a:p>
        </p:txBody>
      </p:sp>
      <p:sp>
        <p:nvSpPr>
          <p:cNvPr id="6" name="TextBox 5">
            <a:extLst>
              <a:ext uri="{FF2B5EF4-FFF2-40B4-BE49-F238E27FC236}">
                <a16:creationId xmlns="" xmlns:a16="http://schemas.microsoft.com/office/drawing/2014/main" id="{7C25EA39-9726-4770-93A6-492778497DBA}"/>
              </a:ext>
            </a:extLst>
          </p:cNvPr>
          <p:cNvSpPr txBox="1"/>
          <p:nvPr/>
        </p:nvSpPr>
        <p:spPr>
          <a:xfrm>
            <a:off x="4805362" y="1461672"/>
            <a:ext cx="2447925" cy="584775"/>
          </a:xfrm>
          <a:prstGeom prst="rect">
            <a:avLst/>
          </a:prstGeom>
          <a:noFill/>
        </p:spPr>
        <p:txBody>
          <a:bodyPr wrap="square" rtlCol="0">
            <a:spAutoFit/>
          </a:bodyPr>
          <a:lstStyle/>
          <a:p>
            <a:r>
              <a:rPr lang="en-US" sz="3200" dirty="0">
                <a:solidFill>
                  <a:schemeClr val="accent1"/>
                </a:solidFill>
                <a:highlight>
                  <a:srgbClr val="FFFF00"/>
                </a:highlight>
              </a:rPr>
              <a:t>QUESTIONS?</a:t>
            </a:r>
          </a:p>
        </p:txBody>
      </p:sp>
      <p:sp>
        <p:nvSpPr>
          <p:cNvPr id="8" name="TextBox 7">
            <a:extLst>
              <a:ext uri="{FF2B5EF4-FFF2-40B4-BE49-F238E27FC236}">
                <a16:creationId xmlns="" xmlns:a16="http://schemas.microsoft.com/office/drawing/2014/main" id="{0E735E6A-B68E-485D-AA49-96A84A0E4380}"/>
              </a:ext>
            </a:extLst>
          </p:cNvPr>
          <p:cNvSpPr txBox="1"/>
          <p:nvPr/>
        </p:nvSpPr>
        <p:spPr>
          <a:xfrm>
            <a:off x="431958" y="562708"/>
            <a:ext cx="11315223" cy="584775"/>
          </a:xfrm>
          <a:prstGeom prst="rect">
            <a:avLst/>
          </a:prstGeom>
          <a:noFill/>
        </p:spPr>
        <p:txBody>
          <a:bodyPr wrap="square" rtlCol="0">
            <a:spAutoFit/>
          </a:bodyPr>
          <a:lstStyle/>
          <a:p>
            <a:r>
              <a:rPr lang="en-US" sz="3200" b="1" dirty="0">
                <a:solidFill>
                  <a:srgbClr val="C00000"/>
                </a:solidFill>
              </a:rPr>
              <a:t>THANK YOU FOR ATTENDING!!      </a:t>
            </a:r>
            <a:r>
              <a:rPr lang="en-US" sz="3200" b="1" dirty="0">
                <a:solidFill>
                  <a:schemeClr val="accent1"/>
                </a:solidFill>
              </a:rPr>
              <a:t>  WWW.JENNIFERSCHAUS.COM</a:t>
            </a:r>
          </a:p>
        </p:txBody>
      </p:sp>
      <p:sp>
        <p:nvSpPr>
          <p:cNvPr id="11" name="TextBox 10">
            <a:extLst>
              <a:ext uri="{FF2B5EF4-FFF2-40B4-BE49-F238E27FC236}">
                <a16:creationId xmlns="" xmlns:a16="http://schemas.microsoft.com/office/drawing/2014/main" id="{4F0CBE36-66C8-4CDE-B5D4-A47E5CE7E572}"/>
              </a:ext>
            </a:extLst>
          </p:cNvPr>
          <p:cNvSpPr txBox="1"/>
          <p:nvPr/>
        </p:nvSpPr>
        <p:spPr>
          <a:xfrm>
            <a:off x="431959" y="5944333"/>
            <a:ext cx="11328081" cy="523220"/>
          </a:xfrm>
          <a:prstGeom prst="rect">
            <a:avLst/>
          </a:prstGeom>
          <a:noFill/>
        </p:spPr>
        <p:txBody>
          <a:bodyPr wrap="square" rtlCol="0">
            <a:spAutoFit/>
          </a:bodyPr>
          <a:lstStyle/>
          <a:p>
            <a:r>
              <a:rPr lang="en-US" sz="2800" b="1" dirty="0">
                <a:solidFill>
                  <a:srgbClr val="C00000"/>
                </a:solidFill>
              </a:rPr>
              <a:t>SERVICES FOR US FEDERAL CONTRACTORS </a:t>
            </a:r>
            <a:r>
              <a:rPr lang="en-US" sz="2800" b="1" dirty="0">
                <a:solidFill>
                  <a:schemeClr val="accent1"/>
                </a:solidFill>
              </a:rPr>
              <a:t>     OFFICE:  2 0 2 – 3 6 5 – 0 5 9 8</a:t>
            </a:r>
          </a:p>
        </p:txBody>
      </p:sp>
      <p:pic>
        <p:nvPicPr>
          <p:cNvPr id="13" name="Picture 12">
            <a:extLst>
              <a:ext uri="{FF2B5EF4-FFF2-40B4-BE49-F238E27FC236}">
                <a16:creationId xmlns="" xmlns:a16="http://schemas.microsoft.com/office/drawing/2014/main" id="{511215B7-4442-4CC2-A585-5F0BD880B09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21398" y="3758454"/>
            <a:ext cx="4720006" cy="2154872"/>
          </a:xfrm>
          <a:prstGeom prst="rect">
            <a:avLst/>
          </a:prstGeom>
        </p:spPr>
      </p:pic>
    </p:spTree>
    <p:extLst>
      <p:ext uri="{BB962C8B-B14F-4D97-AF65-F5344CB8AC3E}">
        <p14:creationId xmlns:p14="http://schemas.microsoft.com/office/powerpoint/2010/main" val="3434106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B470720-B7CA-4BD1-9C2A-E97711B399CB}"/>
              </a:ext>
            </a:extLst>
          </p:cNvPr>
          <p:cNvSpPr>
            <a:spLocks noGrp="1"/>
          </p:cNvSpPr>
          <p:nvPr>
            <p:ph type="ctrTitle"/>
          </p:nvPr>
        </p:nvSpPr>
        <p:spPr>
          <a:xfrm>
            <a:off x="168536" y="139850"/>
            <a:ext cx="11854927" cy="419547"/>
          </a:xfrm>
        </p:spPr>
        <p:txBody>
          <a:bodyPr>
            <a:normAutofit/>
          </a:bodyPr>
          <a:lstStyle/>
          <a:p>
            <a:r>
              <a:rPr lang="en-US" sz="1600" b="1" dirty="0">
                <a:solidFill>
                  <a:srgbClr val="002060"/>
                </a:solidFill>
              </a:rPr>
              <a:t>Jennifer Schaus &amp; Associates – </a:t>
            </a:r>
            <a:r>
              <a:rPr lang="en-US" sz="1600" b="1" dirty="0">
                <a:solidFill>
                  <a:srgbClr val="C00000"/>
                </a:solidFill>
              </a:rPr>
              <a:t>GOV CON WEBINAR SERIES - 2018  - WASHINGTON DC    </a:t>
            </a:r>
            <a:r>
              <a:rPr lang="en-US" sz="1600" b="1" dirty="0">
                <a:solidFill>
                  <a:srgbClr val="C00000"/>
                </a:solidFill>
                <a:hlinkClick r:id="rId3"/>
              </a:rPr>
              <a:t>www.JenniferSchaus.com</a:t>
            </a:r>
            <a:r>
              <a:rPr lang="en-US" sz="1600" b="1" dirty="0">
                <a:solidFill>
                  <a:srgbClr val="C00000"/>
                </a:solidFill>
              </a:rPr>
              <a:t> </a:t>
            </a:r>
            <a:endParaRPr lang="en-US" b="1" dirty="0">
              <a:solidFill>
                <a:srgbClr val="C00000"/>
              </a:solidFill>
            </a:endParaRPr>
          </a:p>
        </p:txBody>
      </p:sp>
      <p:sp>
        <p:nvSpPr>
          <p:cNvPr id="3" name="Subtitle 2">
            <a:extLst>
              <a:ext uri="{FF2B5EF4-FFF2-40B4-BE49-F238E27FC236}">
                <a16:creationId xmlns="" xmlns:a16="http://schemas.microsoft.com/office/drawing/2014/main" id="{27915382-7617-4DED-BDDB-301F1D083F97}"/>
              </a:ext>
            </a:extLst>
          </p:cNvPr>
          <p:cNvSpPr>
            <a:spLocks noGrp="1"/>
          </p:cNvSpPr>
          <p:nvPr>
            <p:ph type="subTitle" idx="1"/>
          </p:nvPr>
        </p:nvSpPr>
        <p:spPr>
          <a:xfrm>
            <a:off x="904240" y="772159"/>
            <a:ext cx="10424160" cy="3982833"/>
          </a:xfrm>
          <a:ln w="76200">
            <a:solidFill>
              <a:schemeClr val="tx1"/>
            </a:solidFill>
          </a:ln>
        </p:spPr>
        <p:txBody>
          <a:bodyPr>
            <a:normAutofit fontScale="85000" lnSpcReduction="20000"/>
          </a:bodyPr>
          <a:lstStyle/>
          <a:p>
            <a:endParaRPr lang="en-US" b="1" dirty="0"/>
          </a:p>
          <a:p>
            <a:r>
              <a:rPr lang="en-US" b="1" dirty="0"/>
              <a:t>Join Us for Our 2018 Series of Complimentary Webinars </a:t>
            </a:r>
          </a:p>
          <a:p>
            <a:r>
              <a:rPr lang="en-US" b="1" dirty="0"/>
              <a:t>on various US Federal Government Contracting Topics.  </a:t>
            </a:r>
          </a:p>
          <a:p>
            <a:endParaRPr lang="en-US" b="1" dirty="0"/>
          </a:p>
          <a:p>
            <a:r>
              <a:rPr lang="en-US" b="1" dirty="0"/>
              <a:t>Presenters are industry experts </a:t>
            </a:r>
          </a:p>
          <a:p>
            <a:r>
              <a:rPr lang="en-US" b="1" dirty="0"/>
              <a:t>sharing knowledge </a:t>
            </a:r>
          </a:p>
          <a:p>
            <a:r>
              <a:rPr lang="en-US" b="1" dirty="0"/>
              <a:t>about the competitive government contracting sector.</a:t>
            </a:r>
          </a:p>
          <a:p>
            <a:endParaRPr lang="en-US" sz="3200" dirty="0">
              <a:solidFill>
                <a:srgbClr val="C00000"/>
              </a:solidFill>
            </a:endParaRPr>
          </a:p>
          <a:p>
            <a:r>
              <a:rPr lang="en-US" dirty="0">
                <a:solidFill>
                  <a:srgbClr val="C00000"/>
                </a:solidFill>
              </a:rPr>
              <a:t>Find all of our Govt Contracting webinars (free download) at </a:t>
            </a:r>
            <a:r>
              <a:rPr lang="en-US" dirty="0">
                <a:solidFill>
                  <a:srgbClr val="C00000"/>
                </a:solidFill>
                <a:hlinkClick r:id="rId3"/>
              </a:rPr>
              <a:t>www.JenniferSchaus.com</a:t>
            </a:r>
            <a:r>
              <a:rPr lang="en-US" dirty="0">
                <a:solidFill>
                  <a:srgbClr val="C00000"/>
                </a:solidFill>
              </a:rPr>
              <a:t> </a:t>
            </a:r>
          </a:p>
          <a:p>
            <a:endParaRPr lang="en-US" sz="3200" dirty="0">
              <a:solidFill>
                <a:srgbClr val="C00000"/>
              </a:solidFill>
            </a:endParaRPr>
          </a:p>
          <a:p>
            <a:r>
              <a:rPr lang="en-US" sz="3200" dirty="0">
                <a:solidFill>
                  <a:srgbClr val="FF0000"/>
                </a:solidFill>
                <a:highlight>
                  <a:srgbClr val="FFFF00"/>
                </a:highlight>
              </a:rPr>
              <a:t>Contact Us @ 2 0 2 – 3 6 5 – 0 5 9 8</a:t>
            </a:r>
          </a:p>
        </p:txBody>
      </p:sp>
      <p:pic>
        <p:nvPicPr>
          <p:cNvPr id="5" name="Picture 4">
            <a:extLst>
              <a:ext uri="{FF2B5EF4-FFF2-40B4-BE49-F238E27FC236}">
                <a16:creationId xmlns="" xmlns:a16="http://schemas.microsoft.com/office/drawing/2014/main" id="{B4F333B5-6710-4C55-8383-8E1CEEA6F98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113520" y="4852813"/>
            <a:ext cx="2330822" cy="1926782"/>
          </a:xfrm>
          <a:prstGeom prst="rect">
            <a:avLst/>
          </a:prstGeom>
        </p:spPr>
      </p:pic>
      <p:pic>
        <p:nvPicPr>
          <p:cNvPr id="6" name="Picture 5">
            <a:extLst>
              <a:ext uri="{FF2B5EF4-FFF2-40B4-BE49-F238E27FC236}">
                <a16:creationId xmlns="" xmlns:a16="http://schemas.microsoft.com/office/drawing/2014/main" id="{523E9927-06DA-46AD-8F7B-720B4DF84DD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04240" y="5069127"/>
            <a:ext cx="4343083" cy="1494155"/>
          </a:xfrm>
          <a:prstGeom prst="rect">
            <a:avLst/>
          </a:prstGeom>
        </p:spPr>
      </p:pic>
    </p:spTree>
    <p:extLst>
      <p:ext uri="{BB962C8B-B14F-4D97-AF65-F5344CB8AC3E}">
        <p14:creationId xmlns:p14="http://schemas.microsoft.com/office/powerpoint/2010/main" val="1312010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B470720-B7CA-4BD1-9C2A-E97711B399CB}"/>
              </a:ext>
            </a:extLst>
          </p:cNvPr>
          <p:cNvSpPr>
            <a:spLocks noGrp="1"/>
          </p:cNvSpPr>
          <p:nvPr>
            <p:ph type="ctrTitle"/>
          </p:nvPr>
        </p:nvSpPr>
        <p:spPr>
          <a:xfrm>
            <a:off x="168536" y="139850"/>
            <a:ext cx="11854927" cy="419547"/>
          </a:xfrm>
        </p:spPr>
        <p:txBody>
          <a:bodyPr>
            <a:normAutofit/>
          </a:bodyPr>
          <a:lstStyle/>
          <a:p>
            <a:r>
              <a:rPr lang="en-US" sz="1600" b="1" dirty="0">
                <a:solidFill>
                  <a:srgbClr val="002060"/>
                </a:solidFill>
              </a:rPr>
              <a:t>Jennifer Schaus &amp; Associates – </a:t>
            </a:r>
            <a:r>
              <a:rPr lang="en-US" sz="1600" b="1" dirty="0">
                <a:solidFill>
                  <a:srgbClr val="C00000"/>
                </a:solidFill>
              </a:rPr>
              <a:t>GOV CON WEBINAR SERIES - 2018  - WASHINGTON DC    </a:t>
            </a:r>
            <a:r>
              <a:rPr lang="en-US" sz="1600" b="1" dirty="0">
                <a:solidFill>
                  <a:srgbClr val="C00000"/>
                </a:solidFill>
                <a:hlinkClick r:id="rId3"/>
              </a:rPr>
              <a:t>www.JenniferSchaus.com</a:t>
            </a:r>
            <a:r>
              <a:rPr lang="en-US" sz="1600" b="1" dirty="0">
                <a:solidFill>
                  <a:srgbClr val="C00000"/>
                </a:solidFill>
              </a:rPr>
              <a:t> </a:t>
            </a:r>
            <a:endParaRPr lang="en-US" b="1" dirty="0">
              <a:solidFill>
                <a:srgbClr val="C00000"/>
              </a:solidFill>
            </a:endParaRPr>
          </a:p>
        </p:txBody>
      </p:sp>
      <p:sp>
        <p:nvSpPr>
          <p:cNvPr id="3" name="Subtitle 2">
            <a:extLst>
              <a:ext uri="{FF2B5EF4-FFF2-40B4-BE49-F238E27FC236}">
                <a16:creationId xmlns="" xmlns:a16="http://schemas.microsoft.com/office/drawing/2014/main" id="{27915382-7617-4DED-BDDB-301F1D083F97}"/>
              </a:ext>
            </a:extLst>
          </p:cNvPr>
          <p:cNvSpPr>
            <a:spLocks noGrp="1"/>
          </p:cNvSpPr>
          <p:nvPr>
            <p:ph type="subTitle" idx="1"/>
          </p:nvPr>
        </p:nvSpPr>
        <p:spPr>
          <a:xfrm>
            <a:off x="904240" y="772159"/>
            <a:ext cx="10424160" cy="3982833"/>
          </a:xfrm>
          <a:ln w="76200">
            <a:solidFill>
              <a:schemeClr val="tx1"/>
            </a:solidFill>
          </a:ln>
        </p:spPr>
        <p:txBody>
          <a:bodyPr>
            <a:normAutofit/>
          </a:bodyPr>
          <a:lstStyle/>
          <a:p>
            <a:endParaRPr lang="en-US" b="1" dirty="0"/>
          </a:p>
          <a:p>
            <a:r>
              <a:rPr lang="en-US" b="1" dirty="0"/>
              <a:t>REMINDERS:</a:t>
            </a:r>
          </a:p>
          <a:p>
            <a:endParaRPr lang="en-US" b="1" dirty="0"/>
          </a:p>
          <a:p>
            <a:r>
              <a:rPr lang="en-US" dirty="0"/>
              <a:t>All webinars are complimentary.</a:t>
            </a:r>
          </a:p>
          <a:p>
            <a:r>
              <a:rPr lang="en-US" dirty="0"/>
              <a:t>All webinars are recorded.</a:t>
            </a:r>
          </a:p>
          <a:p>
            <a:r>
              <a:rPr lang="en-US" dirty="0"/>
              <a:t>They are found on our website and on YouTube.</a:t>
            </a:r>
          </a:p>
          <a:p>
            <a:r>
              <a:rPr lang="en-US" dirty="0"/>
              <a:t>Please send your questions to the speaker directly.</a:t>
            </a:r>
          </a:p>
          <a:p>
            <a:r>
              <a:rPr lang="en-US" dirty="0"/>
              <a:t>Thank you for participating.</a:t>
            </a:r>
          </a:p>
        </p:txBody>
      </p:sp>
      <p:pic>
        <p:nvPicPr>
          <p:cNvPr id="5" name="Picture 4">
            <a:extLst>
              <a:ext uri="{FF2B5EF4-FFF2-40B4-BE49-F238E27FC236}">
                <a16:creationId xmlns="" xmlns:a16="http://schemas.microsoft.com/office/drawing/2014/main" id="{B4F333B5-6710-4C55-8383-8E1CEEA6F98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113520" y="4852813"/>
            <a:ext cx="2330822" cy="1926782"/>
          </a:xfrm>
          <a:prstGeom prst="rect">
            <a:avLst/>
          </a:prstGeom>
        </p:spPr>
      </p:pic>
      <p:pic>
        <p:nvPicPr>
          <p:cNvPr id="6" name="Picture 5">
            <a:extLst>
              <a:ext uri="{FF2B5EF4-FFF2-40B4-BE49-F238E27FC236}">
                <a16:creationId xmlns="" xmlns:a16="http://schemas.microsoft.com/office/drawing/2014/main" id="{523E9927-06DA-46AD-8F7B-720B4DF84DD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04240" y="5069127"/>
            <a:ext cx="4343083" cy="1494155"/>
          </a:xfrm>
          <a:prstGeom prst="rect">
            <a:avLst/>
          </a:prstGeom>
        </p:spPr>
      </p:pic>
    </p:spTree>
    <p:extLst>
      <p:ext uri="{BB962C8B-B14F-4D97-AF65-F5344CB8AC3E}">
        <p14:creationId xmlns:p14="http://schemas.microsoft.com/office/powerpoint/2010/main" val="3221419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B470720-B7CA-4BD1-9C2A-E97711B399CB}"/>
              </a:ext>
            </a:extLst>
          </p:cNvPr>
          <p:cNvSpPr>
            <a:spLocks noGrp="1"/>
          </p:cNvSpPr>
          <p:nvPr>
            <p:ph type="ctrTitle"/>
          </p:nvPr>
        </p:nvSpPr>
        <p:spPr>
          <a:xfrm>
            <a:off x="168536" y="139850"/>
            <a:ext cx="11854927" cy="419547"/>
          </a:xfrm>
        </p:spPr>
        <p:txBody>
          <a:bodyPr>
            <a:normAutofit/>
          </a:bodyPr>
          <a:lstStyle/>
          <a:p>
            <a:r>
              <a:rPr lang="en-US" sz="1600" b="1" dirty="0">
                <a:solidFill>
                  <a:srgbClr val="002060"/>
                </a:solidFill>
              </a:rPr>
              <a:t>Jennifer Schaus &amp; Associates – </a:t>
            </a:r>
            <a:r>
              <a:rPr lang="en-US" sz="1600" b="1" dirty="0">
                <a:solidFill>
                  <a:srgbClr val="C00000"/>
                </a:solidFill>
              </a:rPr>
              <a:t>GOV CON WEBINAR SERIES - 2018  - WASHINGTON DC    </a:t>
            </a:r>
            <a:r>
              <a:rPr lang="en-US" sz="1600" b="1" dirty="0">
                <a:solidFill>
                  <a:srgbClr val="C00000"/>
                </a:solidFill>
                <a:hlinkClick r:id="rId3"/>
              </a:rPr>
              <a:t>www.JenniferSchaus.com</a:t>
            </a:r>
            <a:r>
              <a:rPr lang="en-US" sz="1600" b="1" dirty="0">
                <a:solidFill>
                  <a:srgbClr val="C00000"/>
                </a:solidFill>
              </a:rPr>
              <a:t> </a:t>
            </a:r>
            <a:endParaRPr lang="en-US" b="1" dirty="0">
              <a:solidFill>
                <a:srgbClr val="C00000"/>
              </a:solidFill>
            </a:endParaRPr>
          </a:p>
        </p:txBody>
      </p:sp>
      <p:sp>
        <p:nvSpPr>
          <p:cNvPr id="3" name="Subtitle 2">
            <a:extLst>
              <a:ext uri="{FF2B5EF4-FFF2-40B4-BE49-F238E27FC236}">
                <a16:creationId xmlns="" xmlns:a16="http://schemas.microsoft.com/office/drawing/2014/main" id="{27915382-7617-4DED-BDDB-301F1D083F97}"/>
              </a:ext>
            </a:extLst>
          </p:cNvPr>
          <p:cNvSpPr>
            <a:spLocks noGrp="1"/>
          </p:cNvSpPr>
          <p:nvPr>
            <p:ph type="subTitle" idx="1"/>
          </p:nvPr>
        </p:nvSpPr>
        <p:spPr>
          <a:xfrm>
            <a:off x="406400" y="677731"/>
            <a:ext cx="11125200" cy="5022029"/>
          </a:xfrm>
          <a:ln w="76200">
            <a:solidFill>
              <a:schemeClr val="tx1"/>
            </a:solidFill>
          </a:ln>
        </p:spPr>
        <p:txBody>
          <a:bodyPr>
            <a:normAutofit/>
          </a:bodyPr>
          <a:lstStyle/>
          <a:p>
            <a:endParaRPr lang="en-US" sz="3200" b="1" dirty="0">
              <a:solidFill>
                <a:srgbClr val="C00000"/>
              </a:solidFill>
            </a:endParaRPr>
          </a:p>
          <a:p>
            <a:r>
              <a:rPr lang="en-US" sz="3200" b="1" dirty="0">
                <a:solidFill>
                  <a:srgbClr val="C00000"/>
                </a:solidFill>
              </a:rPr>
              <a:t>ABOUT JENNIFER SCHAUS &amp; ASSOCIATES:</a:t>
            </a:r>
          </a:p>
          <a:p>
            <a:pPr marL="457200" indent="-457200">
              <a:buFontTx/>
              <a:buChar char="-"/>
            </a:pPr>
            <a:r>
              <a:rPr lang="en-US" sz="3200" dirty="0">
                <a:solidFill>
                  <a:srgbClr val="0070C0"/>
                </a:solidFill>
              </a:rPr>
              <a:t>Based in downtown Washington, DC;</a:t>
            </a:r>
          </a:p>
          <a:p>
            <a:pPr marL="457200" indent="-457200">
              <a:buFontTx/>
              <a:buChar char="-"/>
            </a:pPr>
            <a:r>
              <a:rPr lang="en-US" sz="3200" dirty="0">
                <a:solidFill>
                  <a:srgbClr val="0070C0"/>
                </a:solidFill>
              </a:rPr>
              <a:t>A la carte services for Federal Contractors;</a:t>
            </a:r>
          </a:p>
          <a:p>
            <a:pPr marL="457200" indent="-457200">
              <a:buFontTx/>
              <a:buChar char="-"/>
            </a:pPr>
            <a:r>
              <a:rPr lang="en-US" sz="3200" dirty="0">
                <a:solidFill>
                  <a:srgbClr val="0070C0"/>
                </a:solidFill>
              </a:rPr>
              <a:t>Proposal Writing to GSA Schedules, 8a Cert and Contract Administration, etc.;</a:t>
            </a:r>
          </a:p>
          <a:p>
            <a:pPr marL="457200" indent="-457200">
              <a:buFontTx/>
              <a:buChar char="-"/>
            </a:pPr>
            <a:r>
              <a:rPr lang="en-US" sz="3200" dirty="0">
                <a:solidFill>
                  <a:srgbClr val="0070C0"/>
                </a:solidFill>
              </a:rPr>
              <a:t>Educational webinars;</a:t>
            </a:r>
          </a:p>
          <a:p>
            <a:pPr marL="457200" indent="-457200">
              <a:buFontTx/>
              <a:buChar char="-"/>
            </a:pPr>
            <a:r>
              <a:rPr lang="en-US" sz="3200" dirty="0">
                <a:solidFill>
                  <a:srgbClr val="0070C0"/>
                </a:solidFill>
              </a:rPr>
              <a:t>Networking events and seminars;</a:t>
            </a:r>
          </a:p>
          <a:p>
            <a:r>
              <a:rPr lang="en-US" sz="3200" b="1" dirty="0">
                <a:solidFill>
                  <a:srgbClr val="C00000"/>
                </a:solidFill>
              </a:rPr>
              <a:t>WEBSITE:</a:t>
            </a:r>
            <a:r>
              <a:rPr lang="en-US" sz="3200" dirty="0">
                <a:solidFill>
                  <a:srgbClr val="0070C0"/>
                </a:solidFill>
              </a:rPr>
              <a:t>  </a:t>
            </a:r>
            <a:r>
              <a:rPr lang="en-US" sz="3200" dirty="0">
                <a:solidFill>
                  <a:srgbClr val="0070C0"/>
                </a:solidFill>
                <a:hlinkClick r:id="rId3"/>
              </a:rPr>
              <a:t>http://www.JenniferSchaus.com</a:t>
            </a:r>
            <a:r>
              <a:rPr lang="en-US" sz="3200" dirty="0">
                <a:solidFill>
                  <a:srgbClr val="0070C0"/>
                </a:solidFill>
              </a:rPr>
              <a:t> </a:t>
            </a:r>
          </a:p>
          <a:p>
            <a:endParaRPr lang="en-US" sz="3200" dirty="0">
              <a:solidFill>
                <a:srgbClr val="0070C0"/>
              </a:solidFill>
            </a:endParaRPr>
          </a:p>
        </p:txBody>
      </p:sp>
      <p:pic>
        <p:nvPicPr>
          <p:cNvPr id="5" name="Picture 4">
            <a:extLst>
              <a:ext uri="{FF2B5EF4-FFF2-40B4-BE49-F238E27FC236}">
                <a16:creationId xmlns="" xmlns:a16="http://schemas.microsoft.com/office/drawing/2014/main" id="{B4F333B5-6710-4C55-8383-8E1CEEA6F98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95280" y="5848085"/>
            <a:ext cx="1111622" cy="918926"/>
          </a:xfrm>
          <a:prstGeom prst="rect">
            <a:avLst/>
          </a:prstGeom>
        </p:spPr>
      </p:pic>
      <p:pic>
        <p:nvPicPr>
          <p:cNvPr id="6" name="Picture 5">
            <a:extLst>
              <a:ext uri="{FF2B5EF4-FFF2-40B4-BE49-F238E27FC236}">
                <a16:creationId xmlns="" xmlns:a16="http://schemas.microsoft.com/office/drawing/2014/main" id="{98CD2000-E0C0-4EE3-AFD9-EE59BD143E0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97841" y="5944758"/>
            <a:ext cx="3688080" cy="725581"/>
          </a:xfrm>
          <a:prstGeom prst="rect">
            <a:avLst/>
          </a:prstGeom>
        </p:spPr>
      </p:pic>
    </p:spTree>
    <p:extLst>
      <p:ext uri="{BB962C8B-B14F-4D97-AF65-F5344CB8AC3E}">
        <p14:creationId xmlns:p14="http://schemas.microsoft.com/office/powerpoint/2010/main" val="6692614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B470720-B7CA-4BD1-9C2A-E97711B399CB}"/>
              </a:ext>
            </a:extLst>
          </p:cNvPr>
          <p:cNvSpPr>
            <a:spLocks noGrp="1"/>
          </p:cNvSpPr>
          <p:nvPr>
            <p:ph type="ctrTitle"/>
          </p:nvPr>
        </p:nvSpPr>
        <p:spPr>
          <a:xfrm>
            <a:off x="168536" y="139850"/>
            <a:ext cx="11854927" cy="419547"/>
          </a:xfrm>
        </p:spPr>
        <p:txBody>
          <a:bodyPr>
            <a:normAutofit/>
          </a:bodyPr>
          <a:lstStyle/>
          <a:p>
            <a:r>
              <a:rPr lang="en-US" sz="1600" b="1" dirty="0">
                <a:solidFill>
                  <a:srgbClr val="002060"/>
                </a:solidFill>
              </a:rPr>
              <a:t>Jennifer Schaus &amp; Associates – </a:t>
            </a:r>
            <a:r>
              <a:rPr lang="en-US" sz="1600" b="1" dirty="0">
                <a:solidFill>
                  <a:srgbClr val="C00000"/>
                </a:solidFill>
              </a:rPr>
              <a:t>GOV CON WEBINAR SERIES - 2018  - WASHINGTON DC    </a:t>
            </a:r>
            <a:r>
              <a:rPr lang="en-US" sz="1600" b="1" dirty="0">
                <a:solidFill>
                  <a:srgbClr val="C00000"/>
                </a:solidFill>
                <a:hlinkClick r:id="rId3"/>
              </a:rPr>
              <a:t>www.JenniferSchaus.com</a:t>
            </a:r>
            <a:r>
              <a:rPr lang="en-US" sz="1600" b="1" dirty="0">
                <a:solidFill>
                  <a:srgbClr val="C00000"/>
                </a:solidFill>
              </a:rPr>
              <a:t> </a:t>
            </a:r>
            <a:endParaRPr lang="en-US" b="1" dirty="0">
              <a:solidFill>
                <a:srgbClr val="C00000"/>
              </a:solidFill>
            </a:endParaRPr>
          </a:p>
        </p:txBody>
      </p:sp>
      <p:sp>
        <p:nvSpPr>
          <p:cNvPr id="3" name="Subtitle 2">
            <a:extLst>
              <a:ext uri="{FF2B5EF4-FFF2-40B4-BE49-F238E27FC236}">
                <a16:creationId xmlns="" xmlns:a16="http://schemas.microsoft.com/office/drawing/2014/main" id="{27915382-7617-4DED-BDDB-301F1D083F97}"/>
              </a:ext>
            </a:extLst>
          </p:cNvPr>
          <p:cNvSpPr>
            <a:spLocks noGrp="1"/>
          </p:cNvSpPr>
          <p:nvPr>
            <p:ph type="subTitle" idx="1"/>
          </p:nvPr>
        </p:nvSpPr>
        <p:spPr>
          <a:xfrm>
            <a:off x="406400" y="677731"/>
            <a:ext cx="11399520" cy="5022029"/>
          </a:xfrm>
          <a:ln w="76200">
            <a:solidFill>
              <a:schemeClr val="tx1"/>
            </a:solidFill>
          </a:ln>
        </p:spPr>
        <p:txBody>
          <a:bodyPr>
            <a:normAutofit lnSpcReduction="10000"/>
          </a:bodyPr>
          <a:lstStyle/>
          <a:p>
            <a:endParaRPr lang="en-US" sz="3200" dirty="0">
              <a:solidFill>
                <a:srgbClr val="C00000"/>
              </a:solidFill>
            </a:endParaRPr>
          </a:p>
          <a:p>
            <a:r>
              <a:rPr lang="en-US" sz="3200" dirty="0">
                <a:solidFill>
                  <a:srgbClr val="C00000"/>
                </a:solidFill>
              </a:rPr>
              <a:t>ABOUT OUR SPEAKER:</a:t>
            </a:r>
          </a:p>
          <a:p>
            <a:r>
              <a:rPr lang="en-US" sz="3200" dirty="0">
                <a:solidFill>
                  <a:schemeClr val="accent1"/>
                </a:solidFill>
              </a:rPr>
              <a:t>Mark Amadeo </a:t>
            </a:r>
          </a:p>
          <a:p>
            <a:pPr marL="3200400" lvl="6" indent="-457200" algn="l">
              <a:buFont typeface="Arial" panose="020B0604020202020204" pitchFamily="34" charset="0"/>
              <a:buChar char="•"/>
            </a:pPr>
            <a:endParaRPr lang="en-US" altLang="en-US" dirty="0">
              <a:solidFill>
                <a:srgbClr val="0070C0"/>
              </a:solidFill>
            </a:endParaRPr>
          </a:p>
          <a:p>
            <a:pPr marL="3200400" lvl="6" indent="-457200" algn="l">
              <a:buFont typeface="Arial" panose="020B0604020202020204" pitchFamily="34" charset="0"/>
              <a:buChar char="•"/>
            </a:pPr>
            <a:r>
              <a:rPr lang="en-US" altLang="en-US" sz="2400" dirty="0">
                <a:solidFill>
                  <a:srgbClr val="0070C0"/>
                </a:solidFill>
              </a:rPr>
              <a:t>Over 20 years as government counsel &amp; law firm counsel</a:t>
            </a:r>
            <a:r>
              <a:rPr lang="en-US" sz="2400" dirty="0">
                <a:solidFill>
                  <a:srgbClr val="0070C0"/>
                </a:solidFill>
              </a:rPr>
              <a:t> </a:t>
            </a:r>
          </a:p>
          <a:p>
            <a:pPr marL="3200400" lvl="6" indent="-457200" algn="l">
              <a:buFont typeface="Arial" panose="020B0604020202020204" pitchFamily="34" charset="0"/>
              <a:buChar char="•"/>
            </a:pPr>
            <a:r>
              <a:rPr lang="en-US" sz="2400" dirty="0">
                <a:solidFill>
                  <a:srgbClr val="0070C0"/>
                </a:solidFill>
              </a:rPr>
              <a:t>L</a:t>
            </a:r>
            <a:r>
              <a:rPr lang="en-US" altLang="en-US" sz="2400" dirty="0">
                <a:solidFill>
                  <a:srgbClr val="0070C0"/>
                </a:solidFill>
              </a:rPr>
              <a:t>L.M. Georgetown University Law Center; J.D. University of Wisconsin Law School;  B.A. Boston College</a:t>
            </a:r>
          </a:p>
          <a:p>
            <a:pPr marL="3200400" lvl="6" indent="-457200" algn="l">
              <a:buFont typeface="Arial" panose="020B0604020202020204" pitchFamily="34" charset="0"/>
              <a:buChar char="•"/>
            </a:pPr>
            <a:r>
              <a:rPr lang="en-US" sz="2400" dirty="0">
                <a:solidFill>
                  <a:srgbClr val="0070C0"/>
                </a:solidFill>
              </a:rPr>
              <a:t>Founder &amp; Managing Partner of Amadeo Law Firm, PLLC</a:t>
            </a:r>
          </a:p>
          <a:p>
            <a:pPr marL="3200400" lvl="6" indent="-457200" algn="l">
              <a:buFont typeface="Arial" panose="020B0604020202020204" pitchFamily="34" charset="0"/>
              <a:buChar char="•"/>
            </a:pPr>
            <a:r>
              <a:rPr lang="en-US" sz="2400" dirty="0">
                <a:solidFill>
                  <a:srgbClr val="0070C0"/>
                </a:solidFill>
              </a:rPr>
              <a:t>Focus on Government Contracting &amp; Technology</a:t>
            </a:r>
          </a:p>
          <a:p>
            <a:pPr marL="3657600" lvl="7" indent="-457200" algn="l">
              <a:buFont typeface="Arial" panose="020B0604020202020204" pitchFamily="34" charset="0"/>
              <a:buChar char="•"/>
            </a:pPr>
            <a:r>
              <a:rPr lang="en-US" altLang="en-US" sz="2400" dirty="0">
                <a:solidFill>
                  <a:srgbClr val="0070C0"/>
                </a:solidFill>
              </a:rPr>
              <a:t>Review/negotiation: FAR/DFARS compliance</a:t>
            </a:r>
          </a:p>
          <a:p>
            <a:pPr marL="3657600" lvl="7" indent="-457200" algn="l">
              <a:buFont typeface="Arial" panose="020B0604020202020204" pitchFamily="34" charset="0"/>
              <a:buChar char="•"/>
            </a:pPr>
            <a:r>
              <a:rPr lang="en-US" altLang="en-US" sz="2400" dirty="0">
                <a:solidFill>
                  <a:srgbClr val="0070C0"/>
                </a:solidFill>
              </a:rPr>
              <a:t>Pre &amp; Post Award Teaming: JV’s &amp; Subcontracts</a:t>
            </a:r>
          </a:p>
          <a:p>
            <a:pPr marL="3657600" lvl="7" indent="-457200" algn="l">
              <a:buFont typeface="Arial" panose="020B0604020202020204" pitchFamily="34" charset="0"/>
              <a:buChar char="•"/>
            </a:pPr>
            <a:r>
              <a:rPr lang="en-US" altLang="en-US" sz="2400" dirty="0">
                <a:solidFill>
                  <a:srgbClr val="0070C0"/>
                </a:solidFill>
              </a:rPr>
              <a:t>Technology: IP preservation &amp; commercialization</a:t>
            </a:r>
          </a:p>
          <a:p>
            <a:pPr marL="3200400" lvl="6" indent="-457200" algn="l">
              <a:buFont typeface="Arial" panose="020B0604020202020204" pitchFamily="34" charset="0"/>
              <a:buChar char="•"/>
            </a:pPr>
            <a:endParaRPr lang="en-US" sz="2400" dirty="0">
              <a:solidFill>
                <a:srgbClr val="0070C0"/>
              </a:solidFill>
            </a:endParaRPr>
          </a:p>
        </p:txBody>
      </p:sp>
      <p:pic>
        <p:nvPicPr>
          <p:cNvPr id="5" name="Picture 4">
            <a:extLst>
              <a:ext uri="{FF2B5EF4-FFF2-40B4-BE49-F238E27FC236}">
                <a16:creationId xmlns="" xmlns:a16="http://schemas.microsoft.com/office/drawing/2014/main" id="{B4F333B5-6710-4C55-8383-8E1CEEA6F98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94298" y="5818094"/>
            <a:ext cx="1111622" cy="918926"/>
          </a:xfrm>
          <a:prstGeom prst="rect">
            <a:avLst/>
          </a:prstGeom>
        </p:spPr>
      </p:pic>
      <p:pic>
        <p:nvPicPr>
          <p:cNvPr id="8" name="Graphic 7" descr="Radio microphone">
            <a:extLst>
              <a:ext uri="{FF2B5EF4-FFF2-40B4-BE49-F238E27FC236}">
                <a16:creationId xmlns="" xmlns:a16="http://schemas.microsoft.com/office/drawing/2014/main" id="{FC41EACF-4409-4F03-8B49-3CB335EBE83A}"/>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p:blipFill>
        <p:spPr>
          <a:xfrm>
            <a:off x="9753600" y="1158240"/>
            <a:ext cx="1405354" cy="1071880"/>
          </a:xfrm>
          <a:prstGeom prst="rect">
            <a:avLst/>
          </a:prstGeom>
        </p:spPr>
      </p:pic>
      <p:pic>
        <p:nvPicPr>
          <p:cNvPr id="7" name="Picture 6">
            <a:extLst>
              <a:ext uri="{FF2B5EF4-FFF2-40B4-BE49-F238E27FC236}">
                <a16:creationId xmlns="" xmlns:a16="http://schemas.microsoft.com/office/drawing/2014/main" id="{F0BE9215-B8BB-4DC4-A73F-185DBB1C2FE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06400" y="5965136"/>
            <a:ext cx="1661163" cy="624841"/>
          </a:xfrm>
          <a:prstGeom prst="rect">
            <a:avLst/>
          </a:prstGeom>
        </p:spPr>
      </p:pic>
    </p:spTree>
    <p:extLst>
      <p:ext uri="{BB962C8B-B14F-4D97-AF65-F5344CB8AC3E}">
        <p14:creationId xmlns:p14="http://schemas.microsoft.com/office/powerpoint/2010/main" val="7024970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B470720-B7CA-4BD1-9C2A-E97711B399CB}"/>
              </a:ext>
            </a:extLst>
          </p:cNvPr>
          <p:cNvSpPr>
            <a:spLocks noGrp="1"/>
          </p:cNvSpPr>
          <p:nvPr>
            <p:ph type="ctrTitle"/>
          </p:nvPr>
        </p:nvSpPr>
        <p:spPr>
          <a:xfrm>
            <a:off x="168536" y="139850"/>
            <a:ext cx="11854927" cy="419547"/>
          </a:xfrm>
        </p:spPr>
        <p:txBody>
          <a:bodyPr>
            <a:normAutofit/>
          </a:bodyPr>
          <a:lstStyle/>
          <a:p>
            <a:r>
              <a:rPr lang="en-US" sz="1600" b="1" dirty="0">
                <a:solidFill>
                  <a:srgbClr val="002060"/>
                </a:solidFill>
              </a:rPr>
              <a:t>Jennifer Schaus &amp; Associates – </a:t>
            </a:r>
            <a:r>
              <a:rPr lang="en-US" sz="1600" b="1" dirty="0">
                <a:solidFill>
                  <a:srgbClr val="C00000"/>
                </a:solidFill>
              </a:rPr>
              <a:t>GOV CON WEBINAR SERIES - 2018 - WASHINGTON DC    </a:t>
            </a:r>
            <a:r>
              <a:rPr lang="en-US" sz="1600" b="1" dirty="0">
                <a:solidFill>
                  <a:srgbClr val="C00000"/>
                </a:solidFill>
                <a:hlinkClick r:id="rId3"/>
              </a:rPr>
              <a:t>www.JenniferSchaus.com</a:t>
            </a:r>
            <a:r>
              <a:rPr lang="en-US" sz="1600" b="1" dirty="0">
                <a:solidFill>
                  <a:srgbClr val="C00000"/>
                </a:solidFill>
              </a:rPr>
              <a:t> </a:t>
            </a:r>
            <a:endParaRPr lang="en-US" b="1" dirty="0">
              <a:solidFill>
                <a:srgbClr val="C00000"/>
              </a:solidFill>
            </a:endParaRPr>
          </a:p>
        </p:txBody>
      </p:sp>
      <p:sp>
        <p:nvSpPr>
          <p:cNvPr id="3" name="Subtitle 2">
            <a:extLst>
              <a:ext uri="{FF2B5EF4-FFF2-40B4-BE49-F238E27FC236}">
                <a16:creationId xmlns="" xmlns:a16="http://schemas.microsoft.com/office/drawing/2014/main" id="{27915382-7617-4DED-BDDB-301F1D083F97}"/>
              </a:ext>
            </a:extLst>
          </p:cNvPr>
          <p:cNvSpPr>
            <a:spLocks noGrp="1"/>
          </p:cNvSpPr>
          <p:nvPr>
            <p:ph type="subTitle" idx="1"/>
          </p:nvPr>
        </p:nvSpPr>
        <p:spPr>
          <a:xfrm>
            <a:off x="406400" y="647251"/>
            <a:ext cx="11419840" cy="5022029"/>
          </a:xfrm>
          <a:ln w="76200">
            <a:solidFill>
              <a:schemeClr val="tx1"/>
            </a:solidFill>
          </a:ln>
        </p:spPr>
        <p:txBody>
          <a:bodyPr>
            <a:normAutofit/>
          </a:bodyPr>
          <a:lstStyle/>
          <a:p>
            <a:endParaRPr lang="en-US" sz="3200" dirty="0">
              <a:solidFill>
                <a:srgbClr val="C00000"/>
              </a:solidFill>
            </a:endParaRPr>
          </a:p>
          <a:p>
            <a:endParaRPr lang="en-US" sz="3200" dirty="0">
              <a:solidFill>
                <a:srgbClr val="0070C0"/>
              </a:solidFill>
            </a:endParaRPr>
          </a:p>
          <a:p>
            <a:endParaRPr lang="en-US" sz="3200" dirty="0">
              <a:solidFill>
                <a:srgbClr val="0070C0"/>
              </a:solidFill>
            </a:endParaRPr>
          </a:p>
          <a:p>
            <a:r>
              <a:rPr lang="en-US" sz="3200" dirty="0">
                <a:solidFill>
                  <a:srgbClr val="0070C0"/>
                </a:solidFill>
              </a:rPr>
              <a:t>All Small Mentor-Protégé Program</a:t>
            </a:r>
          </a:p>
          <a:p>
            <a:endParaRPr lang="en-US" sz="3200" dirty="0">
              <a:solidFill>
                <a:srgbClr val="C00000"/>
              </a:solidFill>
            </a:endParaRPr>
          </a:p>
          <a:p>
            <a:r>
              <a:rPr lang="en-US" sz="3200" dirty="0">
                <a:solidFill>
                  <a:srgbClr val="C00000"/>
                </a:solidFill>
              </a:rPr>
              <a:t>Wednesday,  January 24, 2018</a:t>
            </a:r>
          </a:p>
        </p:txBody>
      </p:sp>
      <p:pic>
        <p:nvPicPr>
          <p:cNvPr id="5" name="Picture 4">
            <a:extLst>
              <a:ext uri="{FF2B5EF4-FFF2-40B4-BE49-F238E27FC236}">
                <a16:creationId xmlns="" xmlns:a16="http://schemas.microsoft.com/office/drawing/2014/main" id="{B4F333B5-6710-4C55-8383-8E1CEEA6F98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11840" y="5860671"/>
            <a:ext cx="1111622" cy="918926"/>
          </a:xfrm>
          <a:prstGeom prst="rect">
            <a:avLst/>
          </a:prstGeom>
        </p:spPr>
      </p:pic>
      <p:pic>
        <p:nvPicPr>
          <p:cNvPr id="6" name="Picture 5">
            <a:extLst>
              <a:ext uri="{FF2B5EF4-FFF2-40B4-BE49-F238E27FC236}">
                <a16:creationId xmlns="" xmlns:a16="http://schemas.microsoft.com/office/drawing/2014/main" id="{648BEA04-4409-43D3-A9F6-D4A1B8F888D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6400" y="6007713"/>
            <a:ext cx="1661163" cy="624841"/>
          </a:xfrm>
          <a:prstGeom prst="rect">
            <a:avLst/>
          </a:prstGeom>
        </p:spPr>
      </p:pic>
    </p:spTree>
    <p:extLst>
      <p:ext uri="{BB962C8B-B14F-4D97-AF65-F5344CB8AC3E}">
        <p14:creationId xmlns:p14="http://schemas.microsoft.com/office/powerpoint/2010/main" val="2472136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B470720-B7CA-4BD1-9C2A-E97711B399CB}"/>
              </a:ext>
            </a:extLst>
          </p:cNvPr>
          <p:cNvSpPr>
            <a:spLocks noGrp="1"/>
          </p:cNvSpPr>
          <p:nvPr>
            <p:ph type="ctrTitle"/>
          </p:nvPr>
        </p:nvSpPr>
        <p:spPr>
          <a:xfrm>
            <a:off x="168536" y="139850"/>
            <a:ext cx="11854927" cy="419547"/>
          </a:xfrm>
        </p:spPr>
        <p:txBody>
          <a:bodyPr>
            <a:normAutofit/>
          </a:bodyPr>
          <a:lstStyle/>
          <a:p>
            <a:r>
              <a:rPr lang="en-US" sz="1600" b="1" dirty="0">
                <a:solidFill>
                  <a:srgbClr val="002060"/>
                </a:solidFill>
              </a:rPr>
              <a:t>Jennifer Schaus &amp; Associates – </a:t>
            </a:r>
            <a:r>
              <a:rPr lang="en-US" sz="1600" b="1" dirty="0">
                <a:solidFill>
                  <a:srgbClr val="C00000"/>
                </a:solidFill>
              </a:rPr>
              <a:t>GOV CON WEBINAR SERIES - 2018  - WASHINGTON DC    </a:t>
            </a:r>
            <a:r>
              <a:rPr lang="en-US" sz="1600" b="1" dirty="0">
                <a:solidFill>
                  <a:srgbClr val="C00000"/>
                </a:solidFill>
                <a:hlinkClick r:id="rId3"/>
              </a:rPr>
              <a:t>www.JenniferSchaus.com</a:t>
            </a:r>
            <a:r>
              <a:rPr lang="en-US" sz="1600" b="1" dirty="0">
                <a:solidFill>
                  <a:srgbClr val="C00000"/>
                </a:solidFill>
              </a:rPr>
              <a:t> </a:t>
            </a:r>
            <a:endParaRPr lang="en-US" b="1" dirty="0">
              <a:solidFill>
                <a:srgbClr val="C00000"/>
              </a:solidFill>
            </a:endParaRPr>
          </a:p>
        </p:txBody>
      </p:sp>
      <p:sp>
        <p:nvSpPr>
          <p:cNvPr id="3" name="Subtitle 2">
            <a:extLst>
              <a:ext uri="{FF2B5EF4-FFF2-40B4-BE49-F238E27FC236}">
                <a16:creationId xmlns="" xmlns:a16="http://schemas.microsoft.com/office/drawing/2014/main" id="{27915382-7617-4DED-BDDB-301F1D083F97}"/>
              </a:ext>
            </a:extLst>
          </p:cNvPr>
          <p:cNvSpPr>
            <a:spLocks noGrp="1"/>
          </p:cNvSpPr>
          <p:nvPr>
            <p:ph type="subTitle" idx="1"/>
          </p:nvPr>
        </p:nvSpPr>
        <p:spPr>
          <a:xfrm>
            <a:off x="406400" y="677731"/>
            <a:ext cx="11358880" cy="5022029"/>
          </a:xfrm>
          <a:ln w="76200">
            <a:solidFill>
              <a:schemeClr val="tx1"/>
            </a:solidFill>
          </a:ln>
        </p:spPr>
        <p:txBody>
          <a:bodyPr>
            <a:normAutofit fontScale="77500" lnSpcReduction="20000"/>
          </a:bodyPr>
          <a:lstStyle/>
          <a:p>
            <a:endParaRPr lang="en-US" sz="3200" dirty="0">
              <a:solidFill>
                <a:srgbClr val="C00000"/>
              </a:solidFill>
            </a:endParaRPr>
          </a:p>
          <a:p>
            <a:r>
              <a:rPr lang="en-US" sz="3200" b="1" dirty="0">
                <a:solidFill>
                  <a:srgbClr val="0070C0"/>
                </a:solidFill>
              </a:rPr>
              <a:t>ALL SMALL MENTOR – PROTÉGÉ PROGRAM</a:t>
            </a:r>
          </a:p>
          <a:p>
            <a:endParaRPr lang="en-US" sz="3200" dirty="0">
              <a:solidFill>
                <a:srgbClr val="0070C0"/>
              </a:solidFill>
            </a:endParaRPr>
          </a:p>
          <a:p>
            <a:pPr marL="2743200" lvl="5" indent="-457200" algn="l">
              <a:buFont typeface="Arial" panose="020B0604020202020204" pitchFamily="34" charset="0"/>
              <a:buChar char="•"/>
            </a:pPr>
            <a:r>
              <a:rPr lang="en-US" altLang="en-US" sz="3000" dirty="0">
                <a:solidFill>
                  <a:srgbClr val="0070C0"/>
                </a:solidFill>
              </a:rPr>
              <a:t>Modelled After 8(a) Mentor-Protégé Program</a:t>
            </a:r>
          </a:p>
          <a:p>
            <a:pPr marL="2743200" lvl="5" indent="-457200" algn="l">
              <a:buFont typeface="Arial" panose="020B0604020202020204" pitchFamily="34" charset="0"/>
              <a:buChar char="•"/>
            </a:pPr>
            <a:endParaRPr lang="en-US" altLang="en-US" sz="3000" dirty="0">
              <a:solidFill>
                <a:srgbClr val="0070C0"/>
              </a:solidFill>
            </a:endParaRPr>
          </a:p>
          <a:p>
            <a:pPr marL="2743200" lvl="5" indent="-457200" algn="l">
              <a:buFont typeface="Arial" panose="020B0604020202020204" pitchFamily="34" charset="0"/>
              <a:buChar char="•"/>
            </a:pPr>
            <a:r>
              <a:rPr lang="en-US" altLang="en-US" sz="3000" dirty="0">
                <a:solidFill>
                  <a:srgbClr val="0070C0"/>
                </a:solidFill>
              </a:rPr>
              <a:t>Goal - enhance success and contract competitiveness</a:t>
            </a:r>
          </a:p>
          <a:p>
            <a:pPr lvl="5" algn="l"/>
            <a:endParaRPr lang="en-US" altLang="en-US" sz="3000" dirty="0">
              <a:solidFill>
                <a:srgbClr val="0070C0"/>
              </a:solidFill>
            </a:endParaRPr>
          </a:p>
          <a:p>
            <a:pPr marL="2743200" lvl="5" indent="-457200" algn="l">
              <a:buFont typeface="Arial" panose="020B0604020202020204" pitchFamily="34" charset="0"/>
              <a:buChar char="•"/>
            </a:pPr>
            <a:r>
              <a:rPr lang="en-US" altLang="en-US" sz="3000" dirty="0">
                <a:solidFill>
                  <a:srgbClr val="0070C0"/>
                </a:solidFill>
              </a:rPr>
              <a:t>Business Development Assistance</a:t>
            </a:r>
          </a:p>
          <a:p>
            <a:pPr marL="3200400" lvl="6" indent="-457200" algn="l">
              <a:buFont typeface="Arial" panose="020B0604020202020204" pitchFamily="34" charset="0"/>
              <a:buChar char="•"/>
            </a:pPr>
            <a:r>
              <a:rPr lang="en-US" altLang="en-US" sz="3000" dirty="0">
                <a:solidFill>
                  <a:srgbClr val="0070C0"/>
                </a:solidFill>
              </a:rPr>
              <a:t>Contracting, Technical, Strategic, and Management Assistance</a:t>
            </a:r>
          </a:p>
          <a:p>
            <a:pPr marL="3200400" lvl="6" indent="-457200" algn="l">
              <a:buFont typeface="Arial" panose="020B0604020202020204" pitchFamily="34" charset="0"/>
              <a:buChar char="•"/>
            </a:pPr>
            <a:r>
              <a:rPr lang="en-US" altLang="en-US" sz="3000" dirty="0">
                <a:solidFill>
                  <a:srgbClr val="0070C0"/>
                </a:solidFill>
              </a:rPr>
              <a:t>General &amp; Administrative Support</a:t>
            </a:r>
          </a:p>
          <a:p>
            <a:pPr marL="3200400" lvl="6" indent="-457200" algn="l">
              <a:buFont typeface="Arial" panose="020B0604020202020204" pitchFamily="34" charset="0"/>
              <a:buChar char="•"/>
            </a:pPr>
            <a:r>
              <a:rPr lang="en-US" altLang="en-US" sz="3000" dirty="0">
                <a:solidFill>
                  <a:srgbClr val="0070C0"/>
                </a:solidFill>
              </a:rPr>
              <a:t>Financial Assistance</a:t>
            </a:r>
          </a:p>
          <a:p>
            <a:pPr marL="3657600" lvl="7" indent="-457200" algn="l">
              <a:buFont typeface="Arial" panose="020B0604020202020204" pitchFamily="34" charset="0"/>
              <a:buChar char="•"/>
            </a:pPr>
            <a:r>
              <a:rPr lang="en-US" altLang="en-US" sz="3000" dirty="0">
                <a:solidFill>
                  <a:srgbClr val="0070C0"/>
                </a:solidFill>
              </a:rPr>
              <a:t>Equity ownership and/or loans</a:t>
            </a:r>
          </a:p>
          <a:p>
            <a:pPr marL="3200400" lvl="6" indent="-457200" algn="l">
              <a:buFont typeface="Arial" panose="020B0604020202020204" pitchFamily="34" charset="0"/>
              <a:buChar char="•"/>
            </a:pPr>
            <a:r>
              <a:rPr lang="en-US" altLang="en-US" sz="3000" dirty="0">
                <a:solidFill>
                  <a:srgbClr val="0070C0"/>
                </a:solidFill>
              </a:rPr>
              <a:t>Opportunity to Contract As Prime With Experienced or Larger Businesses</a:t>
            </a:r>
          </a:p>
          <a:p>
            <a:pPr marL="3200400" lvl="6" indent="-457200" algn="l">
              <a:buFont typeface="Arial" panose="020B0604020202020204" pitchFamily="34" charset="0"/>
              <a:buChar char="•"/>
            </a:pPr>
            <a:endParaRPr lang="en-US" altLang="en-US" sz="3000" dirty="0">
              <a:solidFill>
                <a:srgbClr val="0070C0"/>
              </a:solidFill>
            </a:endParaRPr>
          </a:p>
          <a:p>
            <a:endParaRPr lang="en-US" sz="3200" dirty="0">
              <a:solidFill>
                <a:srgbClr val="0070C0"/>
              </a:solidFill>
            </a:endParaRPr>
          </a:p>
        </p:txBody>
      </p:sp>
      <p:pic>
        <p:nvPicPr>
          <p:cNvPr id="5" name="Picture 4">
            <a:extLst>
              <a:ext uri="{FF2B5EF4-FFF2-40B4-BE49-F238E27FC236}">
                <a16:creationId xmlns="" xmlns:a16="http://schemas.microsoft.com/office/drawing/2014/main" id="{B4F333B5-6710-4C55-8383-8E1CEEA6F98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11840" y="5860671"/>
            <a:ext cx="1111622" cy="918926"/>
          </a:xfrm>
          <a:prstGeom prst="rect">
            <a:avLst/>
          </a:prstGeom>
        </p:spPr>
      </p:pic>
      <p:pic>
        <p:nvPicPr>
          <p:cNvPr id="6" name="Picture 5">
            <a:extLst>
              <a:ext uri="{FF2B5EF4-FFF2-40B4-BE49-F238E27FC236}">
                <a16:creationId xmlns="" xmlns:a16="http://schemas.microsoft.com/office/drawing/2014/main" id="{DD50D657-89BC-4DFB-B13D-9545D78A768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6400" y="6007713"/>
            <a:ext cx="1661163" cy="624841"/>
          </a:xfrm>
          <a:prstGeom prst="rect">
            <a:avLst/>
          </a:prstGeom>
        </p:spPr>
      </p:pic>
    </p:spTree>
    <p:extLst>
      <p:ext uri="{BB962C8B-B14F-4D97-AF65-F5344CB8AC3E}">
        <p14:creationId xmlns:p14="http://schemas.microsoft.com/office/powerpoint/2010/main" val="3149556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B470720-B7CA-4BD1-9C2A-E97711B399CB}"/>
              </a:ext>
            </a:extLst>
          </p:cNvPr>
          <p:cNvSpPr>
            <a:spLocks noGrp="1"/>
          </p:cNvSpPr>
          <p:nvPr>
            <p:ph type="ctrTitle"/>
          </p:nvPr>
        </p:nvSpPr>
        <p:spPr>
          <a:xfrm>
            <a:off x="168536" y="139850"/>
            <a:ext cx="11854927" cy="419547"/>
          </a:xfrm>
        </p:spPr>
        <p:txBody>
          <a:bodyPr>
            <a:normAutofit/>
          </a:bodyPr>
          <a:lstStyle/>
          <a:p>
            <a:r>
              <a:rPr lang="en-US" sz="1600" b="1" dirty="0">
                <a:solidFill>
                  <a:srgbClr val="002060"/>
                </a:solidFill>
              </a:rPr>
              <a:t>Jennifer Schaus &amp; Associates – </a:t>
            </a:r>
            <a:r>
              <a:rPr lang="en-US" sz="1600" b="1" dirty="0">
                <a:solidFill>
                  <a:srgbClr val="C00000"/>
                </a:solidFill>
              </a:rPr>
              <a:t>GOV CON WEBINAR SERIES - 2018  - WASHINGTON DC    </a:t>
            </a:r>
            <a:r>
              <a:rPr lang="en-US" sz="1600" b="1" dirty="0">
                <a:solidFill>
                  <a:srgbClr val="C00000"/>
                </a:solidFill>
                <a:hlinkClick r:id="rId3"/>
              </a:rPr>
              <a:t>www.JenniferSchaus.com</a:t>
            </a:r>
            <a:r>
              <a:rPr lang="en-US" sz="1600" b="1" dirty="0">
                <a:solidFill>
                  <a:srgbClr val="C00000"/>
                </a:solidFill>
              </a:rPr>
              <a:t> </a:t>
            </a:r>
            <a:endParaRPr lang="en-US" b="1" dirty="0">
              <a:solidFill>
                <a:srgbClr val="C00000"/>
              </a:solidFill>
            </a:endParaRPr>
          </a:p>
        </p:txBody>
      </p:sp>
      <p:sp>
        <p:nvSpPr>
          <p:cNvPr id="3" name="Subtitle 2">
            <a:extLst>
              <a:ext uri="{FF2B5EF4-FFF2-40B4-BE49-F238E27FC236}">
                <a16:creationId xmlns="" xmlns:a16="http://schemas.microsoft.com/office/drawing/2014/main" id="{27915382-7617-4DED-BDDB-301F1D083F97}"/>
              </a:ext>
            </a:extLst>
          </p:cNvPr>
          <p:cNvSpPr>
            <a:spLocks noGrp="1"/>
          </p:cNvSpPr>
          <p:nvPr>
            <p:ph type="subTitle" idx="1"/>
          </p:nvPr>
        </p:nvSpPr>
        <p:spPr>
          <a:xfrm>
            <a:off x="406400" y="677731"/>
            <a:ext cx="11358880" cy="5022029"/>
          </a:xfrm>
          <a:ln w="76200">
            <a:solidFill>
              <a:schemeClr val="tx1"/>
            </a:solidFill>
          </a:ln>
        </p:spPr>
        <p:txBody>
          <a:bodyPr>
            <a:normAutofit/>
          </a:bodyPr>
          <a:lstStyle/>
          <a:p>
            <a:endParaRPr lang="en-US" sz="3200" dirty="0">
              <a:solidFill>
                <a:srgbClr val="C00000"/>
              </a:solidFill>
            </a:endParaRPr>
          </a:p>
          <a:p>
            <a:r>
              <a:rPr lang="en-US" sz="3200" b="1" dirty="0">
                <a:solidFill>
                  <a:srgbClr val="0070C0"/>
                </a:solidFill>
              </a:rPr>
              <a:t>Mentor-Protégé Prime Relationship</a:t>
            </a:r>
          </a:p>
          <a:p>
            <a:pPr lvl="6" algn="l"/>
            <a:endParaRPr lang="en-US" altLang="en-US" sz="3000" dirty="0">
              <a:solidFill>
                <a:srgbClr val="0070C0"/>
              </a:solidFill>
            </a:endParaRPr>
          </a:p>
          <a:p>
            <a:pPr marL="3200400" lvl="6" indent="-457200" algn="l">
              <a:buFont typeface="Arial" panose="020B0604020202020204" pitchFamily="34" charset="0"/>
              <a:buChar char="•"/>
            </a:pPr>
            <a:r>
              <a:rPr lang="en-US" altLang="en-US" sz="3000" dirty="0">
                <a:solidFill>
                  <a:srgbClr val="0070C0"/>
                </a:solidFill>
              </a:rPr>
              <a:t>Small Business, WOSB’s, EDWOSB’s, </a:t>
            </a:r>
            <a:r>
              <a:rPr lang="en-US" altLang="en-US" sz="3000" dirty="0" err="1">
                <a:solidFill>
                  <a:srgbClr val="0070C0"/>
                </a:solidFill>
              </a:rPr>
              <a:t>HUBZone</a:t>
            </a:r>
            <a:r>
              <a:rPr lang="en-US" altLang="en-US" sz="3000" dirty="0">
                <a:solidFill>
                  <a:srgbClr val="0070C0"/>
                </a:solidFill>
              </a:rPr>
              <a:t>, &amp; SDVOSB Set-asides</a:t>
            </a:r>
          </a:p>
          <a:p>
            <a:pPr lvl="6" algn="l"/>
            <a:endParaRPr lang="en-US" altLang="en-US" sz="3000" dirty="0">
              <a:solidFill>
                <a:srgbClr val="0070C0"/>
              </a:solidFill>
            </a:endParaRPr>
          </a:p>
          <a:p>
            <a:pPr marL="3200400" lvl="6" indent="-457200" algn="l">
              <a:buFont typeface="Arial" panose="020B0604020202020204" pitchFamily="34" charset="0"/>
              <a:buChar char="•"/>
            </a:pPr>
            <a:r>
              <a:rPr lang="en-US" altLang="en-US" sz="3000" dirty="0">
                <a:solidFill>
                  <a:srgbClr val="0070C0"/>
                </a:solidFill>
              </a:rPr>
              <a:t>Opportunity to Work With Larger Businesses</a:t>
            </a:r>
          </a:p>
          <a:p>
            <a:pPr marL="3200400" lvl="6" indent="-457200" algn="l">
              <a:buFont typeface="Arial" panose="020B0604020202020204" pitchFamily="34" charset="0"/>
              <a:buChar char="•"/>
            </a:pPr>
            <a:endParaRPr lang="en-US" altLang="en-US" sz="3000" dirty="0">
              <a:solidFill>
                <a:srgbClr val="0070C0"/>
              </a:solidFill>
            </a:endParaRPr>
          </a:p>
          <a:p>
            <a:pPr marL="3200400" lvl="6" indent="-457200" algn="l">
              <a:buFont typeface="Arial" panose="020B0604020202020204" pitchFamily="34" charset="0"/>
              <a:buChar char="•"/>
            </a:pPr>
            <a:r>
              <a:rPr lang="en-US" altLang="en-US" sz="3000" dirty="0">
                <a:solidFill>
                  <a:srgbClr val="0070C0"/>
                </a:solidFill>
              </a:rPr>
              <a:t>Affiliation Exception for All Small MP JV’s</a:t>
            </a:r>
          </a:p>
          <a:p>
            <a:pPr marL="3200400" lvl="6" indent="-457200" algn="l">
              <a:buFont typeface="Arial" panose="020B0604020202020204" pitchFamily="34" charset="0"/>
              <a:buChar char="•"/>
            </a:pPr>
            <a:endParaRPr lang="en-US" altLang="en-US" sz="3000" dirty="0">
              <a:solidFill>
                <a:srgbClr val="0070C0"/>
              </a:solidFill>
            </a:endParaRPr>
          </a:p>
          <a:p>
            <a:pPr marL="3200400" lvl="6" indent="-457200" algn="l">
              <a:buFont typeface="Arial" panose="020B0604020202020204" pitchFamily="34" charset="0"/>
              <a:buChar char="•"/>
            </a:pPr>
            <a:endParaRPr lang="en-US" altLang="en-US" sz="3000" dirty="0">
              <a:solidFill>
                <a:srgbClr val="0070C0"/>
              </a:solidFill>
            </a:endParaRPr>
          </a:p>
          <a:p>
            <a:pPr marL="3200400" lvl="6" indent="-457200" algn="l">
              <a:buFont typeface="Arial" panose="020B0604020202020204" pitchFamily="34" charset="0"/>
              <a:buChar char="•"/>
            </a:pPr>
            <a:endParaRPr lang="en-US" altLang="en-US" sz="3000" dirty="0">
              <a:solidFill>
                <a:srgbClr val="0070C0"/>
              </a:solidFill>
            </a:endParaRPr>
          </a:p>
          <a:p>
            <a:endParaRPr lang="en-US" sz="3200" dirty="0">
              <a:solidFill>
                <a:srgbClr val="0070C0"/>
              </a:solidFill>
            </a:endParaRPr>
          </a:p>
        </p:txBody>
      </p:sp>
      <p:pic>
        <p:nvPicPr>
          <p:cNvPr id="5" name="Picture 4">
            <a:extLst>
              <a:ext uri="{FF2B5EF4-FFF2-40B4-BE49-F238E27FC236}">
                <a16:creationId xmlns="" xmlns:a16="http://schemas.microsoft.com/office/drawing/2014/main" id="{B4F333B5-6710-4C55-8383-8E1CEEA6F98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11840" y="5860671"/>
            <a:ext cx="1111622" cy="918926"/>
          </a:xfrm>
          <a:prstGeom prst="rect">
            <a:avLst/>
          </a:prstGeom>
        </p:spPr>
      </p:pic>
      <p:pic>
        <p:nvPicPr>
          <p:cNvPr id="6" name="Picture 5">
            <a:extLst>
              <a:ext uri="{FF2B5EF4-FFF2-40B4-BE49-F238E27FC236}">
                <a16:creationId xmlns="" xmlns:a16="http://schemas.microsoft.com/office/drawing/2014/main" id="{DD50D657-89BC-4DFB-B13D-9545D78A768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6400" y="6007713"/>
            <a:ext cx="1661163" cy="624841"/>
          </a:xfrm>
          <a:prstGeom prst="rect">
            <a:avLst/>
          </a:prstGeom>
        </p:spPr>
      </p:pic>
    </p:spTree>
    <p:extLst>
      <p:ext uri="{BB962C8B-B14F-4D97-AF65-F5344CB8AC3E}">
        <p14:creationId xmlns:p14="http://schemas.microsoft.com/office/powerpoint/2010/main" val="11183806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B470720-B7CA-4BD1-9C2A-E97711B399CB}"/>
              </a:ext>
            </a:extLst>
          </p:cNvPr>
          <p:cNvSpPr>
            <a:spLocks noGrp="1"/>
          </p:cNvSpPr>
          <p:nvPr>
            <p:ph type="ctrTitle"/>
          </p:nvPr>
        </p:nvSpPr>
        <p:spPr>
          <a:xfrm>
            <a:off x="168536" y="139850"/>
            <a:ext cx="11854927" cy="419547"/>
          </a:xfrm>
        </p:spPr>
        <p:txBody>
          <a:bodyPr>
            <a:normAutofit/>
          </a:bodyPr>
          <a:lstStyle/>
          <a:p>
            <a:r>
              <a:rPr lang="en-US" sz="1600" b="1" dirty="0">
                <a:solidFill>
                  <a:srgbClr val="002060"/>
                </a:solidFill>
              </a:rPr>
              <a:t>Jennifer Schaus &amp; Associates – </a:t>
            </a:r>
            <a:r>
              <a:rPr lang="en-US" sz="1600" b="1" dirty="0">
                <a:solidFill>
                  <a:srgbClr val="C00000"/>
                </a:solidFill>
              </a:rPr>
              <a:t>GOV CON WEBINAR SERIES - 2018  - WASHINGTON DC    </a:t>
            </a:r>
            <a:r>
              <a:rPr lang="en-US" sz="1600" b="1" dirty="0">
                <a:solidFill>
                  <a:srgbClr val="C00000"/>
                </a:solidFill>
                <a:hlinkClick r:id="rId3"/>
              </a:rPr>
              <a:t>www.JenniferSchaus.com</a:t>
            </a:r>
            <a:r>
              <a:rPr lang="en-US" sz="1600" b="1" dirty="0">
                <a:solidFill>
                  <a:srgbClr val="C00000"/>
                </a:solidFill>
              </a:rPr>
              <a:t> </a:t>
            </a:r>
            <a:endParaRPr lang="en-US" b="1" dirty="0">
              <a:solidFill>
                <a:srgbClr val="C00000"/>
              </a:solidFill>
            </a:endParaRPr>
          </a:p>
        </p:txBody>
      </p:sp>
      <p:sp>
        <p:nvSpPr>
          <p:cNvPr id="3" name="Subtitle 2">
            <a:extLst>
              <a:ext uri="{FF2B5EF4-FFF2-40B4-BE49-F238E27FC236}">
                <a16:creationId xmlns="" xmlns:a16="http://schemas.microsoft.com/office/drawing/2014/main" id="{27915382-7617-4DED-BDDB-301F1D083F97}"/>
              </a:ext>
            </a:extLst>
          </p:cNvPr>
          <p:cNvSpPr>
            <a:spLocks noGrp="1"/>
          </p:cNvSpPr>
          <p:nvPr>
            <p:ph type="subTitle" idx="1"/>
          </p:nvPr>
        </p:nvSpPr>
        <p:spPr>
          <a:xfrm>
            <a:off x="406400" y="677731"/>
            <a:ext cx="11358880" cy="5022029"/>
          </a:xfrm>
          <a:ln w="76200">
            <a:solidFill>
              <a:schemeClr val="tx1"/>
            </a:solidFill>
          </a:ln>
        </p:spPr>
        <p:txBody>
          <a:bodyPr>
            <a:normAutofit/>
          </a:bodyPr>
          <a:lstStyle/>
          <a:p>
            <a:endParaRPr lang="en-US" sz="3200" dirty="0">
              <a:solidFill>
                <a:srgbClr val="C00000"/>
              </a:solidFill>
            </a:endParaRPr>
          </a:p>
          <a:p>
            <a:r>
              <a:rPr lang="en-US" sz="3200" b="1" dirty="0">
                <a:solidFill>
                  <a:srgbClr val="0070C0"/>
                </a:solidFill>
              </a:rPr>
              <a:t>Applying For The All Small MP Program</a:t>
            </a:r>
          </a:p>
          <a:p>
            <a:endParaRPr lang="en-US" sz="3200" dirty="0">
              <a:solidFill>
                <a:srgbClr val="0070C0"/>
              </a:solidFill>
            </a:endParaRPr>
          </a:p>
          <a:p>
            <a:pPr marL="3200400" lvl="6" indent="-457200" algn="l">
              <a:buFont typeface="Arial" panose="020B0604020202020204" pitchFamily="34" charset="0"/>
              <a:buChar char="•"/>
            </a:pPr>
            <a:r>
              <a:rPr lang="en-US" altLang="en-US" sz="3000" dirty="0">
                <a:solidFill>
                  <a:srgbClr val="0070C0"/>
                </a:solidFill>
              </a:rPr>
              <a:t>Mentor Protégé Agreement</a:t>
            </a:r>
          </a:p>
          <a:p>
            <a:pPr marL="3200400" lvl="6" indent="-457200" algn="l">
              <a:buFont typeface="Arial" panose="020B0604020202020204" pitchFamily="34" charset="0"/>
              <a:buChar char="•"/>
            </a:pPr>
            <a:endParaRPr lang="en-US" altLang="en-US" sz="3000" dirty="0">
              <a:solidFill>
                <a:srgbClr val="0070C0"/>
              </a:solidFill>
            </a:endParaRPr>
          </a:p>
          <a:p>
            <a:pPr marL="3200400" lvl="6" indent="-457200" algn="l">
              <a:buFont typeface="Arial" panose="020B0604020202020204" pitchFamily="34" charset="0"/>
              <a:buChar char="•"/>
            </a:pPr>
            <a:r>
              <a:rPr lang="en-US" altLang="en-US" sz="3000" dirty="0">
                <a:solidFill>
                  <a:srgbClr val="0070C0"/>
                </a:solidFill>
              </a:rPr>
              <a:t>SAM</a:t>
            </a:r>
          </a:p>
          <a:p>
            <a:pPr marL="3200400" lvl="6" indent="-457200" algn="l">
              <a:buFont typeface="Arial" panose="020B0604020202020204" pitchFamily="34" charset="0"/>
              <a:buChar char="•"/>
            </a:pPr>
            <a:endParaRPr lang="en-US" altLang="en-US" sz="3000" dirty="0">
              <a:solidFill>
                <a:srgbClr val="0070C0"/>
              </a:solidFill>
            </a:endParaRPr>
          </a:p>
          <a:p>
            <a:pPr marL="3200400" lvl="6" indent="-457200" algn="l">
              <a:buFont typeface="Arial" panose="020B0604020202020204" pitchFamily="34" charset="0"/>
              <a:buChar char="•"/>
            </a:pPr>
            <a:r>
              <a:rPr lang="en-US" altLang="en-US" sz="3000" dirty="0">
                <a:solidFill>
                  <a:srgbClr val="0070C0"/>
                </a:solidFill>
              </a:rPr>
              <a:t>Online Training</a:t>
            </a:r>
          </a:p>
          <a:p>
            <a:pPr marL="3200400" lvl="6" indent="-457200" algn="l">
              <a:buFont typeface="Arial" panose="020B0604020202020204" pitchFamily="34" charset="0"/>
              <a:buChar char="•"/>
            </a:pPr>
            <a:endParaRPr lang="en-US" altLang="en-US" sz="3000" dirty="0">
              <a:solidFill>
                <a:srgbClr val="0070C0"/>
              </a:solidFill>
            </a:endParaRPr>
          </a:p>
          <a:p>
            <a:pPr marL="3200400" lvl="6" indent="-457200" algn="l">
              <a:buFont typeface="Arial" panose="020B0604020202020204" pitchFamily="34" charset="0"/>
              <a:buChar char="•"/>
            </a:pPr>
            <a:r>
              <a:rPr lang="en-US" altLang="en-US" sz="3000" dirty="0">
                <a:solidFill>
                  <a:srgbClr val="0070C0"/>
                </a:solidFill>
              </a:rPr>
              <a:t>www.certify.sba.gov</a:t>
            </a:r>
          </a:p>
          <a:p>
            <a:endParaRPr lang="en-US" sz="3200" dirty="0">
              <a:solidFill>
                <a:srgbClr val="0070C0"/>
              </a:solidFill>
            </a:endParaRPr>
          </a:p>
        </p:txBody>
      </p:sp>
      <p:pic>
        <p:nvPicPr>
          <p:cNvPr id="5" name="Picture 4">
            <a:extLst>
              <a:ext uri="{FF2B5EF4-FFF2-40B4-BE49-F238E27FC236}">
                <a16:creationId xmlns="" xmlns:a16="http://schemas.microsoft.com/office/drawing/2014/main" id="{B4F333B5-6710-4C55-8383-8E1CEEA6F98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11840" y="5860671"/>
            <a:ext cx="1111622" cy="918926"/>
          </a:xfrm>
          <a:prstGeom prst="rect">
            <a:avLst/>
          </a:prstGeom>
        </p:spPr>
      </p:pic>
      <p:pic>
        <p:nvPicPr>
          <p:cNvPr id="6" name="Picture 5">
            <a:extLst>
              <a:ext uri="{FF2B5EF4-FFF2-40B4-BE49-F238E27FC236}">
                <a16:creationId xmlns="" xmlns:a16="http://schemas.microsoft.com/office/drawing/2014/main" id="{DD50D657-89BC-4DFB-B13D-9545D78A768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6400" y="6007713"/>
            <a:ext cx="1661163" cy="624841"/>
          </a:xfrm>
          <a:prstGeom prst="rect">
            <a:avLst/>
          </a:prstGeom>
        </p:spPr>
      </p:pic>
    </p:spTree>
    <p:extLst>
      <p:ext uri="{BB962C8B-B14F-4D97-AF65-F5344CB8AC3E}">
        <p14:creationId xmlns:p14="http://schemas.microsoft.com/office/powerpoint/2010/main" val="33287674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4121</TotalTime>
  <Words>1032</Words>
  <Application>Microsoft Office PowerPoint</Application>
  <PresentationFormat>Widescreen</PresentationFormat>
  <Paragraphs>171</Paragraphs>
  <Slides>15</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Bookman Old Style</vt:lpstr>
      <vt:lpstr>Calibri</vt:lpstr>
      <vt:lpstr>Calibri Light</vt:lpstr>
      <vt:lpstr>Office Theme</vt:lpstr>
      <vt:lpstr>Jennifer Schaus &amp; Associates SERVICES FOR US FEDERAL GOVERNMENT CONTRACTORS  WEBINAR WEDNESDAYS – 2018  WASHINGTON, DC OFFICE PHONE:  2 0 2 – 3 6 5 – 0 5 9 8</vt:lpstr>
      <vt:lpstr>Jennifer Schaus &amp; Associates – GOV CON WEBINAR SERIES - 2018  - WASHINGTON DC    www.JenniferSchaus.com </vt:lpstr>
      <vt:lpstr>Jennifer Schaus &amp; Associates – GOV CON WEBINAR SERIES - 2018  - WASHINGTON DC    www.JenniferSchaus.com </vt:lpstr>
      <vt:lpstr>Jennifer Schaus &amp; Associates – GOV CON WEBINAR SERIES - 2018  - WASHINGTON DC    www.JenniferSchaus.com </vt:lpstr>
      <vt:lpstr>Jennifer Schaus &amp; Associates – GOV CON WEBINAR SERIES - 2018  - WASHINGTON DC    www.JenniferSchaus.com </vt:lpstr>
      <vt:lpstr>Jennifer Schaus &amp; Associates – GOV CON WEBINAR SERIES - 2018 - WASHINGTON DC    www.JenniferSchaus.com </vt:lpstr>
      <vt:lpstr>Jennifer Schaus &amp; Associates – GOV CON WEBINAR SERIES - 2018  - WASHINGTON DC    www.JenniferSchaus.com </vt:lpstr>
      <vt:lpstr>Jennifer Schaus &amp; Associates – GOV CON WEBINAR SERIES - 2018  - WASHINGTON DC    www.JenniferSchaus.com </vt:lpstr>
      <vt:lpstr>Jennifer Schaus &amp; Associates – GOV CON WEBINAR SERIES - 2018  - WASHINGTON DC    www.JenniferSchaus.com </vt:lpstr>
      <vt:lpstr>Jennifer Schaus &amp; Associates – GOV CON WEBINAR SERIES - 2018  - WASHINGTON DC    www.JenniferSchaus.com </vt:lpstr>
      <vt:lpstr>Jennifer Schaus &amp; Associates – GOV CON WEBINAR SERIES - 2018  - WASHINGTON DC    www.JenniferSchaus.com </vt:lpstr>
      <vt:lpstr>Jennifer Schaus &amp; Associates – GOV CON WEBINAR SERIES - 2018  - WASHINGTON DC    www.JenniferSchaus.com </vt:lpstr>
      <vt:lpstr>Jennifer Schaus &amp; Associates – GOV CON WEBINAR SERIES - 2018  - WASHINGTON DC    www.JenniferSchaus.com </vt:lpstr>
      <vt:lpstr>Jennifer Schaus &amp; Associates – GOV CON WEBINAR SERIES - 2018  - WASHINGTON DC    www.JenniferSchaus.com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Jennifer Schaus &amp;  Associates</dc:title>
  <dc:creator>Jennifer</dc:creator>
  <cp:lastModifiedBy>Review</cp:lastModifiedBy>
  <cp:revision>66</cp:revision>
  <cp:lastPrinted>2018-01-20T15:49:23Z</cp:lastPrinted>
  <dcterms:created xsi:type="dcterms:W3CDTF">2017-06-26T21:25:10Z</dcterms:created>
  <dcterms:modified xsi:type="dcterms:W3CDTF">2018-01-22T14:22:18Z</dcterms:modified>
</cp:coreProperties>
</file>