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010400" cy="9296400"/>
  <p:embeddedFontLst>
    <p:embeddedFont>
      <p:font typeface="Arial Black" panose="020B0A04020102020204" pitchFamily="34" charset="0"/>
      <p:regular r:id="rId22"/>
      <p:bold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ANsMZOuqNRdqYQg/YggDKMk+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206" autoAdjust="0"/>
  </p:normalViewPr>
  <p:slideViewPr>
    <p:cSldViewPr snapToGrid="0">
      <p:cViewPr varScale="1">
        <p:scale>
          <a:sx n="62" d="100"/>
          <a:sy n="62" d="100"/>
        </p:scale>
        <p:origin x="29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95ececa08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c95ececa08_1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c95ececa08_1_31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95ececa0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c95ececa08_1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c95ececa08_1_3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a4c998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ca4c99840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ca4c99840d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9de0374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c9de03745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c9de03745b_0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95ececa0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c95ececa08_1_4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c95ececa08_1_4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95ececa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c95ececa08_1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b="0" dirty="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c95ececa08_1_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a2aeb90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ca2aeb9098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27940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ca2aeb9098_0_5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a4c99840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a4c99840d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ca4c99840d_0_1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a2aeb909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ca2aeb9098_0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27940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ca2aeb9098_0_27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5ececa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c95ececa08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c95ececa08_1_0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95ececa0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c95ececa08_1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c95ececa08_1_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5ececa0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c95ececa08_1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50" dirty="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c95ececa08_1_24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95ececa0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c95ececa08_1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c95ececa08_1_12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amadeolaw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madeolaw.com/index.php/firm-resources/webina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</a:rPr>
              <a:t>March 25, 2021</a:t>
            </a:r>
            <a:br>
              <a:rPr lang="en-US" sz="2400" b="1">
                <a:solidFill>
                  <a:srgbClr val="2C7799"/>
                </a:solidFill>
              </a:rPr>
            </a:b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Presented By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Mark A. Amadeo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rgbClr val="8000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rgbClr val="000066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5ececa08_1_31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Management Control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Highest Position - qualifying owner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Necessary management experience but technical expertise or license not required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17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If has ultimate control over those that have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Manage full-time basis during normal working hours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 outside employment if prevents time and attention to daily affairs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54" name="Google Shape;154;gc95ececa08_1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5ececa08_1_37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The SBA’s Women-Owned Small Business Program</a:t>
            </a:r>
            <a:endParaRPr dirty="0"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Management Control</a:t>
            </a:r>
            <a:endParaRPr sz="22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Partnership - must serve as a general partner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LLC - must serve as management member, control over </a:t>
            </a:r>
            <a:r>
              <a:rPr lang="en-US" sz="1800" b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ALL </a:t>
            </a: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decisions of the LLC</a:t>
            </a:r>
            <a:endParaRPr sz="1800" b="1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Corporation - must control Board of Directors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17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Own at least 51% of voting stock, on BOD and can overcome supermajority requirements; or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17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 dirty="0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Comprise majority of voting directors (by number/weighted voting)</a:t>
            </a:r>
            <a:endParaRPr sz="1800" b="1" dirty="0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61" name="Google Shape;161;gc95ececa08_1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a4c99840d_0_0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Management Control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257300" lvl="0" indent="1143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Men &amp; Other Entities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 be involved in management</a:t>
            </a:r>
            <a:endParaRPr sz="1800" b="1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 be stockholders, partners &amp; LLC members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Can’t exercise control or have power to control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1717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●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If man has required license &amp; equity - may be found to control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68" name="Google Shape;168;gca4c99840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9de03745b_0_0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EDWOSB - QO - Economically Disadvantaged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Personal Net Worth - less than $750K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45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Income - 3yr AGI can’t be over $350K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45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45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FMV - assets must not exceed $6 million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45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45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MAY consider spouse’s info, but WILL consider if spouse has a role in company or lent or guaranteed a loan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75" name="Google Shape;175;gc9de03745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95ececa08_1_43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Certification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Benefits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WOSB &amp; EDWOSB set-asides &amp; sole-source under WOSB Program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But not all NAICS codes are eligible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Every 5 years - SBA reviews NAICS codes list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If not seeking set-asides/sole source can self-certify &amp; also counts toward agency goals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2" name="Google Shape;182;gc95ececa08_1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95ececa08_1_18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Certification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SAM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SBA 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Apply through beta.certify.sba.gov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Checklists, knowledge base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Third Party Certification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5146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Fees - $350-$400 or more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5146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Begin process with TPC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5146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Upload in beta.certify.sba.gov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716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Existing 8(a), VOB/SDVOSB Certifications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9" name="Google Shape;189;gc95ececa08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a2aeb9098_0_5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Certification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SBA Timeline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15 days - complete/incomplete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90 days - approval/declined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Declined by SBA or TPC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51460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 reapply in 90 days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5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716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Delays/RFI’s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Non-matching DUNS, Tax ID, MPINS 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Women owners not POC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457450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Not completed - attestation &amp; e-signature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7165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96" name="Google Shape;196;gca2aeb9098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a4c99840d_0_12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Certification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Must represent annually continue to meet eligibility requirements</a:t>
            </a:r>
            <a:endParaRPr sz="2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Re-examination every 3 years</a:t>
            </a:r>
            <a:endParaRPr sz="2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7165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03" name="Google Shape;203;gca4c99840d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Consolidated 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All Small Mentor-Protégé Program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Bookman Old Style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Questions?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Bookman Old Style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Contact:</a:t>
            </a:r>
            <a:endParaRPr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Bookman Old Style"/>
              <a:buNone/>
            </a:pPr>
            <a:b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2400" b="1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Mr. Mark A. Amadeo</a:t>
            </a:r>
            <a:endParaRPr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Washington DC</a:t>
            </a:r>
            <a:endParaRPr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+ 1 - 2 0 2 – 6 4 0 – 2 0 9 0</a:t>
            </a:r>
            <a:endParaRPr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u="sng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mamadeo@</a:t>
            </a:r>
            <a:r>
              <a:rPr lang="en-US" sz="2400" b="1" u="sng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</a:rPr>
              <a:t>amadeolaw.com</a:t>
            </a:r>
            <a:endParaRPr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 Black"/>
              <a:buNone/>
            </a:pPr>
            <a:r>
              <a:rPr lang="en-US" sz="2400" b="1" u="sng">
                <a:solidFill>
                  <a:srgbClr val="3A949F"/>
                </a:solidFill>
                <a:latin typeface="Arial Black"/>
                <a:ea typeface="Arial Black"/>
                <a:cs typeface="Arial Black"/>
                <a:sym typeface="Arial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www.amadeolaw.com</a:t>
            </a:r>
            <a:endParaRPr sz="2400" b="1">
              <a:solidFill>
                <a:srgbClr val="3A949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0000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A949F"/>
                </a:solidFill>
              </a:rPr>
              <a:t>Expanded Government Contracting 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A949F"/>
                </a:solidFill>
              </a:rPr>
              <a:t>Opportunities For Joint Ventures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2C7799"/>
                </a:solidFill>
              </a:rPr>
              <a:t>THANK YOU FOR JOINING OUR WEBINAR!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3A949F"/>
                </a:solidFill>
              </a:rPr>
              <a:t>The Recorded Webinar Can Be Found Here: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rgbClr val="3A949F"/>
              </a:buClr>
              <a:buSzPts val="2000"/>
              <a:buFont typeface="Arial"/>
              <a:buNone/>
            </a:pPr>
            <a:r>
              <a:rPr lang="en-US" sz="2000" b="1" u="sng">
                <a:solidFill>
                  <a:srgbClr val="3A94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http://amadeolaw.com/index.php/firm-resources/webinars</a:t>
            </a:r>
            <a:endParaRPr sz="20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800000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rgbClr val="000066"/>
              </a:solidFill>
            </a:endParaRPr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7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The SBA’s Women-Owned Small Business Program 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endParaRPr lang="en-US" sz="2400" b="1">
              <a:solidFill>
                <a:srgbClr val="2C7799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</a:rPr>
              <a:t>INTRODUCTIONS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 dirty="0">
                <a:solidFill>
                  <a:srgbClr val="3A949F"/>
                </a:solidFill>
              </a:rPr>
              <a:t>Mark A. Amadeo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Over 20 years experience as government counsel &amp; law firm counsel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LL.M. Georgetown University Law Center; J.D. University of Wisconsin Law School;  B.A. Boston College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Founder &amp; Managing Partner of Amadeo Law Firm, PLLC</a:t>
            </a:r>
            <a:endParaRPr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Focus on Government Contracting &amp; Technology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Review/negotiation: FAR/DFARS Compliance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Pre &amp; Post Award Teaming, JV’s &amp; Subcontracts</a:t>
            </a:r>
            <a:endParaRPr dirty="0"/>
          </a:p>
          <a:p>
            <a:pPr marL="1771650" lvl="1" indent="-285750" algn="l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3A949F"/>
                </a:solidFill>
                <a:latin typeface="Arial"/>
                <a:ea typeface="Arial"/>
                <a:cs typeface="Arial"/>
                <a:sym typeface="Arial"/>
              </a:rPr>
              <a:t>Technology: IP Preservation &amp; Commercialization</a:t>
            </a:r>
            <a:endParaRPr dirty="0"/>
          </a:p>
          <a:p>
            <a:pPr marL="1771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3A949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dirty="0">
              <a:solidFill>
                <a:srgbClr val="000066"/>
              </a:solidFill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546724"/>
            <a:ext cx="2674938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6040" y="5068321"/>
            <a:ext cx="2194560" cy="156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3A949F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rgbClr val="2C7799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</a:rPr>
              <a:t>March 25, 2021</a:t>
            </a:r>
            <a:br>
              <a:rPr lang="en-US" sz="2400" b="1">
                <a:solidFill>
                  <a:srgbClr val="2C7799"/>
                </a:solidFill>
              </a:rPr>
            </a:b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C7799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rgbClr val="000066"/>
              </a:solidFill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Federal Government Goals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	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556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2000"/>
              <a:buFont typeface="Bookman Old Style"/>
              <a:buChar char="•"/>
            </a:pPr>
            <a:r>
              <a:rPr lang="en-US" sz="20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5% of all prime contract and subcontracts</a:t>
            </a:r>
            <a:endParaRPr sz="2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FY 2019 WO Prime - 5.19% - $26 billion - highest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WOSB Program - set-asides and sole source awards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a2aeb9098_0_27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	</a:t>
            </a: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WOSB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Concern - for profit (startups ok)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Size – Small</a:t>
            </a:r>
            <a:endParaRPr/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Ownership – at least 51% unconditionally directly by U.S. women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Control – at least 51% unconditionally directly by U.S. women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EDWOSB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Women who own/control 51% must be economically disadvantaged</a:t>
            </a:r>
            <a:endParaRPr b="1">
              <a:solidFill>
                <a:srgbClr val="000066"/>
              </a:solidFill>
            </a:endParaRPr>
          </a:p>
        </p:txBody>
      </p:sp>
      <p:pic>
        <p:nvPicPr>
          <p:cNvPr id="119" name="Google Shape;119;gca2aeb9098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95ececa08_1_0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	</a:t>
            </a: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Unconditional Control/Ownership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All owners &amp; advisors must come to terms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SBA - strict and unforgiving</a:t>
            </a:r>
            <a:endParaRPr b="1">
              <a:solidFill>
                <a:srgbClr val="000066"/>
              </a:solidFill>
            </a:endParaRPr>
          </a:p>
        </p:txBody>
      </p:sp>
      <p:pic>
        <p:nvPicPr>
          <p:cNvPr id="126" name="Google Shape;126;gc95ececa0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95ececa08_1_6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51% (Majority) Ownership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			Direct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Must be direct, not through another business or entity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91440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Unconditional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Not subject to any conditions on ownership benefits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3" name="Google Shape;133;gc95ececa08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95ececa08_1_24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51% (Majority) Ownership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Partnership - at least 51% of each class of partnership - reflected in partnership agreement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LLC - at least 51% of each class of member interest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Corporation - at least 51% of each class of voting stock &amp; 51% of all stock outstanding 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40" name="Google Shape;140;gc95ececa08_1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95ececa08_1_12"/>
          <p:cNvSpPr txBox="1">
            <a:spLocks noGrp="1"/>
          </p:cNvSpPr>
          <p:nvPr>
            <p:ph type="body" idx="1"/>
          </p:nvPr>
        </p:nvSpPr>
        <p:spPr>
          <a:xfrm>
            <a:off x="533400" y="808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3A949F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3A949F"/>
                </a:solidFill>
              </a:rPr>
              <a:t>The SBA’s Women-Owned Small Business Program</a:t>
            </a:r>
            <a:endParaRPr/>
          </a:p>
          <a:p>
            <a:pPr marL="342900" lvl="0" indent="-34290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Eligibility</a:t>
            </a:r>
            <a:endParaRPr sz="24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0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Control</a:t>
            </a:r>
            <a:endParaRPr sz="22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Management and daily business operations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1712912" lvl="0" indent="-342900" algn="l" rtl="0">
              <a:spcBef>
                <a:spcPts val="360"/>
              </a:spcBef>
              <a:spcAft>
                <a:spcPts val="0"/>
              </a:spcAft>
              <a:buClr>
                <a:srgbClr val="2C7799"/>
              </a:buClr>
              <a:buSzPts val="1800"/>
              <a:buFont typeface="Bookman Old Style"/>
              <a:buChar char="•"/>
            </a:pPr>
            <a:r>
              <a:rPr lang="en-US" sz="1800" b="1">
                <a:solidFill>
                  <a:srgbClr val="2C7799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Long-term decisions and day-to-day operations</a:t>
            </a: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2C7799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47" name="Google Shape;147;gc95ececa08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531" y="5334000"/>
            <a:ext cx="2674938" cy="10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866</Words>
  <Application>Microsoft Office PowerPoint</Application>
  <PresentationFormat>On-screen Show (4:3)</PresentationFormat>
  <Paragraphs>228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Bookman Old Style</vt:lpstr>
      <vt:lpstr>Open Sans</vt:lpstr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Mark Amadeo</cp:lastModifiedBy>
  <cp:revision>7</cp:revision>
  <cp:lastPrinted>2021-03-24T12:45:08Z</cp:lastPrinted>
  <dcterms:created xsi:type="dcterms:W3CDTF">2013-02-04T20:42:33Z</dcterms:created>
  <dcterms:modified xsi:type="dcterms:W3CDTF">2021-03-25T10:03:44Z</dcterms:modified>
</cp:coreProperties>
</file>