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93" r:id="rId3"/>
    <p:sldId id="329" r:id="rId4"/>
    <p:sldId id="330" r:id="rId5"/>
    <p:sldId id="344" r:id="rId6"/>
    <p:sldId id="331" r:id="rId7"/>
    <p:sldId id="332" r:id="rId8"/>
    <p:sldId id="347" r:id="rId9"/>
    <p:sldId id="346" r:id="rId10"/>
    <p:sldId id="352" r:id="rId11"/>
    <p:sldId id="355" r:id="rId12"/>
    <p:sldId id="353" r:id="rId13"/>
    <p:sldId id="354" r:id="rId14"/>
    <p:sldId id="350" r:id="rId15"/>
    <p:sldId id="357" r:id="rId16"/>
    <p:sldId id="356" r:id="rId17"/>
    <p:sldId id="361" r:id="rId18"/>
    <p:sldId id="349" r:id="rId19"/>
    <p:sldId id="360" r:id="rId20"/>
    <p:sldId id="358" r:id="rId21"/>
    <p:sldId id="359" r:id="rId22"/>
    <p:sldId id="362" r:id="rId23"/>
    <p:sldId id="343" r:id="rId24"/>
    <p:sldId id="300" r:id="rId25"/>
  </p:sldIdLst>
  <p:sldSz cx="9144000" cy="6858000" type="screen4x3"/>
  <p:notesSz cx="6954838" cy="9240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799"/>
    <a:srgbClr val="3A949F"/>
    <a:srgbClr val="318499"/>
    <a:srgbClr val="800000"/>
    <a:srgbClr val="FF0066"/>
    <a:srgbClr val="FF33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63115" autoAdjust="0"/>
  </p:normalViewPr>
  <p:slideViewPr>
    <p:cSldViewPr>
      <p:cViewPr varScale="1">
        <p:scale>
          <a:sx n="68" d="100"/>
          <a:sy n="68" d="100"/>
        </p:scale>
        <p:origin x="23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11F41AB-E22E-4EEB-9347-BCDAFC2521B6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80CE4C-E674-4CF1-9D7D-84D3A373AD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853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502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279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108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964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233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708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606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6585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369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3791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080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8506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4416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7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9131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7379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775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84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7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082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002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072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261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A449-08D3-4285-979A-B334B945D8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37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C15AA-ABD5-440F-BA9F-2CA4BACD4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3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34E3-7E86-4B26-8690-401ECC680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84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34D5C-40D2-4944-9608-2ADDA1D1D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5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713B5-F1B4-435B-87FD-0ADD1729D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12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F3DD-8151-40BC-820C-59D8EE0CA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0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8B30D-A335-47C5-8A2D-431E9A03A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08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1E8C-6846-4C9F-BAA7-A49AB6DB9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82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008C-82F1-4382-9E08-D4627BD31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84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3FD33-AC68-4498-8D87-77B6CB8E94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88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7E19A-F55E-43DE-88B1-25E5C9B23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68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23C79C9-E312-49C6-A74A-242B01E3D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amadeo@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amadeolaw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madeolaw.com/index.php/firm-resources/webinar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br>
              <a:rPr lang="en-US" altLang="en-US" sz="2400" b="1" dirty="0">
                <a:solidFill>
                  <a:srgbClr val="2C7799"/>
                </a:solidFill>
              </a:rPr>
            </a:br>
            <a:r>
              <a:rPr lang="en-US" altLang="en-US" sz="2400" b="1" dirty="0">
                <a:solidFill>
                  <a:srgbClr val="2C7799"/>
                </a:solidFill>
              </a:rPr>
              <a:t>A Review of the SBA’s Policy Directive Amendments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August 29, 2019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Presented By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Mark A. Amadeo</a:t>
            </a: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SBIR/STTR Data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All data developed in performance of SBIR/STTR award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Does not include contract/grant administration info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Includes Technical Data and Computer Software</a:t>
            </a:r>
          </a:p>
          <a:p>
            <a:pPr marL="90963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90963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643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SBIR/STTR Data Rights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SBIR/STTR Technical Data Rights - SBIR/STTR Data that is Technical Data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SBIR/STTR Computer Software Rights - SBIR/STTR Data that is Computer Software</a:t>
            </a:r>
          </a:p>
          <a:p>
            <a:pPr marL="125253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Unlimited Rights in</a:t>
            </a:r>
          </a:p>
          <a:p>
            <a:pPr marL="15954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Form, Fit and Function Data</a:t>
            </a:r>
          </a:p>
          <a:p>
            <a:pPr marL="15954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Operations, Maintenance, Installation or Training Purpose (OMIT) Data</a:t>
            </a:r>
          </a:p>
          <a:p>
            <a:pPr marL="15954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Unmarked SBIR/STTR Data</a:t>
            </a:r>
          </a:p>
          <a:p>
            <a:pPr marL="90963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03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SBIR/STTR Technical Data Rights and</a:t>
            </a:r>
          </a:p>
          <a:p>
            <a:pPr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SBIR/STTR Computer Software Rights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Gov may use, modify, modify, disclose </a:t>
            </a:r>
            <a:r>
              <a:rPr lang="en-US" altLang="en-US" sz="1800" b="1" u="sng" dirty="0">
                <a:solidFill>
                  <a:srgbClr val="2C7799"/>
                </a:solidFill>
                <a:latin typeface="Bookman Old Style" panose="02050604050505020204" pitchFamily="18" charset="0"/>
              </a:rPr>
              <a:t>within Federal Gov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Not for procurement, </a:t>
            </a:r>
            <a:r>
              <a:rPr lang="en-US" altLang="en-US" sz="1800" b="1" dirty="0" err="1">
                <a:solidFill>
                  <a:srgbClr val="2C7799"/>
                </a:solidFill>
                <a:latin typeface="Bookman Old Style" panose="02050604050505020204" pitchFamily="18" charset="0"/>
              </a:rPr>
              <a:t>mfg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 or commercial purposes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CSR – Gov may exercise these rights within Gov:</a:t>
            </a:r>
          </a:p>
          <a:p>
            <a:pPr marL="21161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Use in Gov Computers</a:t>
            </a:r>
          </a:p>
          <a:p>
            <a:pPr marL="21161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Modify, adapt or combine with other Computer Software</a:t>
            </a:r>
          </a:p>
          <a:p>
            <a:pPr marL="21161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Archive or backup</a:t>
            </a:r>
          </a:p>
          <a:p>
            <a:pPr marL="211613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Distribute to another Gov agency</a:t>
            </a:r>
            <a:endParaRPr lang="en-US" altLang="en-US" sz="1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06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SBIR/STTR Technical Data Rights and</a:t>
            </a: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SBIR/STTR Computer Software Rights</a:t>
            </a:r>
          </a:p>
          <a:p>
            <a:pPr marL="1373188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Gov May Release Outside Fed Gov’t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With written permission, or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If NDA in place, and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Narrowly tailored essential Gov’t activities (TDR &amp; CSR)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Gov’t support services contractor (TDR &amp; CSR)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Foreign governments for information and evaluation (TDR)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Non-government entities for purposes of evaluation (TDR)</a:t>
            </a:r>
          </a:p>
          <a:p>
            <a:pPr marL="1658938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318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470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Unlimited Rights (During and After PP)</a:t>
            </a:r>
          </a:p>
          <a:p>
            <a:pPr marL="1373188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Fed Gov’s rights to use, modify, prepare derivative works, reproduce, release, display, in whole or part, in any manner, for any purpose, and to authorize others to do so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Unmarked SBIR/</a:t>
            </a:r>
            <a:r>
              <a:rPr lang="en-US" altLang="en-US" sz="1800" b="1">
                <a:solidFill>
                  <a:srgbClr val="2C7799"/>
                </a:solidFill>
                <a:latin typeface="Bookman Old Style" panose="02050604050505020204" pitchFamily="18" charset="0"/>
              </a:rPr>
              <a:t>STTR Data</a:t>
            </a:r>
          </a:p>
          <a:p>
            <a:pPr marL="1658938" indent="-285750" eaLnBrk="1" hangingPunct="1"/>
            <a:r>
              <a:rPr lang="en-US" altLang="en-US" sz="1800" b="1">
                <a:solidFill>
                  <a:srgbClr val="2C7799"/>
                </a:solidFill>
                <a:latin typeface="Bookman Old Style" panose="02050604050505020204" pitchFamily="18" charset="0"/>
              </a:rPr>
              <a:t>Form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, Fit and Function Data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Operations, Maintenance, Installation or Training Purpose (OMIT) Data</a:t>
            </a:r>
          </a:p>
          <a:p>
            <a:pPr marL="137318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37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SBIR/STTR Protection Period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Period that Gov must protect SBIR/STTR Data under SBIR/STTR Data Rights</a:t>
            </a: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20 years from date of SBIR/STTR award</a:t>
            </a: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 extensions during subsequent awards</a:t>
            </a: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18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Data Rights After Protection Period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Government Purpose Rights – may use or authorize others on its behalf to use for any activity in which Gov is a party, including: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Cooperative agreements with multi-national defense organizations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Sales or transfers to foreign government, organizations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Competitive procurements</a:t>
            </a:r>
          </a:p>
          <a:p>
            <a:pPr marL="1373188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But does NOT include for commercial purposes</a:t>
            </a:r>
          </a:p>
          <a:p>
            <a:pPr marL="137318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836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Old Data Rights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FAR 52.227-20 – Civilian Agencies</a:t>
            </a: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Four-year Protection Period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Use For Government Purposes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 disclosures to third parties without permission, except for support contractors</a:t>
            </a: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After Protection Period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Use for Government Purposes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 disclosure prohibitions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Authorize others to use on its behalf for Government Purposes</a:t>
            </a:r>
          </a:p>
          <a:p>
            <a:pPr marL="2063750" lvl="1" eaLnBrk="1" hangingPunct="1"/>
            <a:endParaRPr lang="en-US" altLang="en-US" sz="1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008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Old Data Rights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DFARS 252.227-7018 – Defense Agencies</a:t>
            </a: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Five-year Protection Period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 Technical Data – Limited Rights:</a:t>
            </a:r>
          </a:p>
          <a:p>
            <a:pPr marL="2463800" lvl="2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Use, modify and disclose within the Government</a:t>
            </a:r>
          </a:p>
          <a:p>
            <a:pPr marL="2463800" lvl="2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Limited disclosures to and use by third parties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 Computer Software – Restricted Rights:</a:t>
            </a:r>
          </a:p>
          <a:p>
            <a:pPr marL="2463800" lvl="2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One computer, limited copies, transfers to other agencies</a:t>
            </a:r>
          </a:p>
          <a:p>
            <a:pPr marL="2463800" lvl="2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Use by support and service contractors, repair contractors</a:t>
            </a: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63700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After Protection Period</a:t>
            </a:r>
          </a:p>
          <a:p>
            <a:pPr marL="2063750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Unlimited rights</a:t>
            </a:r>
          </a:p>
          <a:p>
            <a:pPr marL="2063750" lvl="1" eaLnBrk="1" hangingPunct="1"/>
            <a:endParaRPr lang="en-US" altLang="en-US" sz="1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6388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967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Corrective Markings To SBIR/STTR Data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 Data without required legend or notice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Six months after delivery to request correction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Agency may approve longer period for good cause</a:t>
            </a:r>
          </a:p>
          <a:p>
            <a:pPr marL="137318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3188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Markings Are Important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Data must be properly marked to receive protections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 liability for access, use, modification, disclosures of unmarked data</a:t>
            </a:r>
          </a:p>
          <a:p>
            <a:pPr marL="1658938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6388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67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marL="0" indent="0" algn="ctr" eaLnBrk="1" hangingPunct="1"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INTRODUCTIONS</a:t>
            </a:r>
          </a:p>
          <a:p>
            <a:pPr marL="0" indent="0" algn="ctr" eaLnBrk="1" hangingPunct="1"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Mark A. Amadeo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Over 20 years experience as government counsel &amp; law firm counsel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LL.M. Georgetown University Law Center; J.D. University of Wisconsin Law School;  B.A. Boston College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Founder &amp; Managing Partner of Amadeo Law Firm, PLLC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Focus on Government Contracting &amp; Technology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Review/negotiation: FAR/DFARS Compliance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Pre &amp; Post Award Teaming, JV’s &amp; Subcontracts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Technology: IP Preservation &amp; Commercialization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endParaRPr lang="en-US" altLang="en-US" sz="1800" dirty="0">
              <a:solidFill>
                <a:srgbClr val="3A949F"/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endParaRPr lang="en-US" altLang="en-US" sz="1600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0" y="5068321"/>
            <a:ext cx="2194560" cy="15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713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Phase III Preference Clarified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Phase III Awards To Phase I and II Awardees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Perform market research – is prior awardee is available, capable and willing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Negotiate in good faith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If pursuing Phase III work with awardee, must issue sole-source award</a:t>
            </a: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If agency does not issue sole-source award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document decision, provide copy to SBA</a:t>
            </a:r>
          </a:p>
          <a:p>
            <a:pPr marL="2058988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Should use other means to provide preference – e.g. subcontracts to prior awardee</a:t>
            </a: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137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STTR Partnerships With Multiple Institutions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58938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At least 30% work performed by one of the research institutions</a:t>
            </a:r>
          </a:p>
          <a:p>
            <a:pPr marL="1658938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68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Final Thoughts</a:t>
            </a: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3188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7950" indent="0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537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Policy Directive Amendments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Questions?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Contact: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</a:b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Mr. Mark A. Amadeo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Washington DC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+ 1 - 2 0 2 – 6 4 0 – 2 0 9 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3A949F"/>
                </a:solidFill>
                <a:latin typeface="Arial Black" panose="020B0A04020102020204" pitchFamily="34" charset="0"/>
                <a:hlinkClick r:id="rId3"/>
              </a:rPr>
              <a:t>mamadeo@</a:t>
            </a:r>
            <a:r>
              <a:rPr lang="en-US" altLang="en-US" sz="2400" b="1" u="sng" dirty="0">
                <a:solidFill>
                  <a:srgbClr val="3A949F"/>
                </a:solidFill>
                <a:latin typeface="Arial Black" panose="020B0A04020102020204" pitchFamily="34" charset="0"/>
              </a:rPr>
              <a:t>amadeolaw.com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  <a:hlinkClick r:id="rId4"/>
              </a:rPr>
              <a:t>www.amadeolaw.com</a:t>
            </a:r>
            <a:endParaRPr lang="en-US" altLang="en-US" sz="2400" b="1" dirty="0">
              <a:solidFill>
                <a:srgbClr val="3A949F"/>
              </a:solidFill>
              <a:latin typeface="Arial Black" panose="020B0A04020102020204" pitchFamily="34" charset="0"/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000066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7777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Expanded Government Contracting </a:t>
            </a: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Opportunities For Joint Ventures</a:t>
            </a: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2C7799"/>
                </a:solidFill>
              </a:rPr>
              <a:t>THANK YOU FOR JOINING OUR WEBINAR!</a:t>
            </a: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The Recorded Webinar Can Be Found Here:</a:t>
            </a: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  <a:hlinkClick r:id="rId3"/>
              </a:rPr>
              <a:t>http://amadeolaw.com/index.php/firm-resources/webinars</a:t>
            </a: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1600" b="1" dirty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55102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09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br>
              <a:rPr lang="en-US" altLang="en-US" sz="2400" b="1" dirty="0">
                <a:solidFill>
                  <a:srgbClr val="2C7799"/>
                </a:solidFill>
              </a:rPr>
            </a:br>
            <a:r>
              <a:rPr lang="en-US" altLang="en-US" sz="2400" b="1" dirty="0">
                <a:solidFill>
                  <a:srgbClr val="2C7799"/>
                </a:solidFill>
              </a:rPr>
              <a:t>A Review of the SBA’s Policy Directive Amendments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August 29, 2019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01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About The SBIR/STTR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26304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America’s Seed Fund</a:t>
            </a:r>
          </a:p>
          <a:p>
            <a:pPr marL="26304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SBIR vs. STTR</a:t>
            </a:r>
          </a:p>
          <a:p>
            <a:pPr marL="26304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Policy Directives</a:t>
            </a:r>
          </a:p>
          <a:p>
            <a:pPr marL="26304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Overview Webinar</a:t>
            </a: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0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Effective Date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2911475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May 2, 2019</a:t>
            </a:r>
          </a:p>
          <a:p>
            <a:pPr marL="2911475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 Change To Existing SBIR/STTR Contracts</a:t>
            </a:r>
          </a:p>
          <a:p>
            <a:pPr marL="2630488" indent="-350838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2292350" indent="-4635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48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b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</a:b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One Unified Directive</a:t>
            </a: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96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</a:t>
            </a:r>
            <a:r>
              <a:rPr lang="en-US" altLang="en-US" sz="1800" b="1" u="sng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-Intellectual Property			</a:t>
            </a: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</a:t>
            </a:r>
            <a:r>
              <a:rPr lang="en-US" altLang="en-US" sz="1800" b="1" u="sng" dirty="0">
                <a:solidFill>
                  <a:srgbClr val="2C7799"/>
                </a:solidFill>
                <a:latin typeface="Bookman Old Style" panose="02050604050505020204" pitchFamily="18" charset="0"/>
              </a:rPr>
              <a:t>Newly Defined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</a:t>
            </a:r>
          </a:p>
          <a:p>
            <a:pPr marL="969963" indent="-55563" eaLnBrk="1" hangingPunct="1">
              <a:buFontTx/>
              <a:buNone/>
              <a:tabLst>
                <a:tab pos="4797425" algn="l"/>
              </a:tabLst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-Computer Database	-Operations, Management,</a:t>
            </a:r>
          </a:p>
          <a:p>
            <a:pPr marL="969963" indent="-55563" eaLnBrk="1" hangingPunct="1">
              <a:buFontTx/>
              <a:buNone/>
              <a:tabLst>
                <a:tab pos="4797425" algn="l"/>
              </a:tabLst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-Computer Software	Installation, or Training</a:t>
            </a:r>
          </a:p>
          <a:p>
            <a:pPr marL="969963" indent="-55563" eaLnBrk="1" hangingPunct="1">
              <a:buFontTx/>
              <a:buNone/>
              <a:tabLst>
                <a:tab pos="4797425" algn="l"/>
              </a:tabLst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-Computer Software 	Purposes (OMIT) Data Documentation	-Technical Data</a:t>
            </a:r>
          </a:p>
          <a:p>
            <a:pPr marL="969963" indent="-55563" eaLnBrk="1" hangingPunct="1">
              <a:buFontTx/>
              <a:buNone/>
              <a:tabLst>
                <a:tab pos="4797425" algn="l"/>
              </a:tabLst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-Form, Fit and </a:t>
            </a:r>
            <a:r>
              <a:rPr lang="en-US" altLang="en-US" sz="1800" b="1">
                <a:solidFill>
                  <a:srgbClr val="2C7799"/>
                </a:solidFill>
                <a:latin typeface="Bookman Old Style" panose="02050604050505020204" pitchFamily="18" charset="0"/>
              </a:rPr>
              <a:t>Function Data	-Data</a:t>
            </a: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969963" indent="-55563" eaLnBrk="1" hangingPunct="1">
              <a:buFontTx/>
              <a:buNone/>
              <a:tabLst>
                <a:tab pos="4797425" algn="l"/>
              </a:tabLst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-Computer Programs		</a:t>
            </a: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	</a:t>
            </a: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715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64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Prototype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 product, material, object, system or process, or a model thereof, regardless of whether it is in tangible, electronic, graphic or other form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That is in development, at any stage prior to its intended ultimate commercial production and sale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Includes Computer Programs embedded in hardware or devices</a:t>
            </a: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08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Understanding The 2019 Changes To The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SBIR &amp; STTR Programs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Updated &amp; Newly Defined Terms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	Prototype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Embedded Data May Be Protected SBIR/STTR Data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Embedded Data Must Be Properly Marked</a:t>
            </a:r>
          </a:p>
          <a:p>
            <a:pPr marL="1716088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Release of Prototypes During Protection Period Should be Monitored</a:t>
            </a: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18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0262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6211</TotalTime>
  <Words>928</Words>
  <Application>Microsoft Office PowerPoint</Application>
  <PresentationFormat>On-screen Show (4:3)</PresentationFormat>
  <Paragraphs>286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Bookman Old Style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</dc:creator>
  <cp:lastModifiedBy>MA</cp:lastModifiedBy>
  <cp:revision>502</cp:revision>
  <cp:lastPrinted>2017-03-10T11:25:31Z</cp:lastPrinted>
  <dcterms:created xsi:type="dcterms:W3CDTF">2013-02-04T20:42:33Z</dcterms:created>
  <dcterms:modified xsi:type="dcterms:W3CDTF">2019-08-29T19:40:09Z</dcterms:modified>
</cp:coreProperties>
</file>