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notesMasterIdLst>
    <p:notesMasterId r:id="rId19"/>
  </p:notesMasterIdLst>
  <p:handoutMasterIdLst>
    <p:handoutMasterId r:id="rId20"/>
  </p:handoutMasterIdLst>
  <p:sldIdLst>
    <p:sldId id="256" r:id="rId2"/>
    <p:sldId id="290" r:id="rId3"/>
    <p:sldId id="319" r:id="rId4"/>
    <p:sldId id="320" r:id="rId5"/>
    <p:sldId id="321" r:id="rId6"/>
    <p:sldId id="322" r:id="rId7"/>
    <p:sldId id="323" r:id="rId8"/>
    <p:sldId id="324" r:id="rId9"/>
    <p:sldId id="325" r:id="rId10"/>
    <p:sldId id="326" r:id="rId11"/>
    <p:sldId id="327" r:id="rId12"/>
    <p:sldId id="328" r:id="rId13"/>
    <p:sldId id="329" r:id="rId14"/>
    <p:sldId id="330" r:id="rId15"/>
    <p:sldId id="331" r:id="rId16"/>
    <p:sldId id="333" r:id="rId17"/>
    <p:sldId id="332" r:id="rId18"/>
  </p:sldIdLst>
  <p:sldSz cx="9144000" cy="6858000" type="screen4x3"/>
  <p:notesSz cx="6950075" cy="9236075"/>
  <p:defaultTextStyle>
    <a:defPPr>
      <a:defRPr lang="en-US"/>
    </a:defPPr>
    <a:lvl1pPr algn="ctr"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ctr"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ctr"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ctr"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ctr"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64646"/>
    <a:srgbClr val="EFC511"/>
    <a:srgbClr val="DCE1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66" autoAdjust="0"/>
    <p:restoredTop sz="71141" autoAdjust="0"/>
  </p:normalViewPr>
  <p:slideViewPr>
    <p:cSldViewPr>
      <p:cViewPr varScale="1">
        <p:scale>
          <a:sx n="79" d="100"/>
          <a:sy n="79" d="100"/>
        </p:scale>
        <p:origin x="28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309" y="-5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t" anchorCtr="0" compatLnSpc="1">
            <a:prstTxWarp prst="textNoShape">
              <a:avLst/>
            </a:prstTxWarp>
          </a:bodyPr>
          <a:lstStyle>
            <a:lvl1pPr algn="l" defTabSz="925247">
              <a:defRPr sz="1200">
                <a:latin typeface="Arial" panose="020B0604020202020204" pitchFamily="34" charset="0"/>
              </a:defRPr>
            </a:lvl1pPr>
          </a:lstStyle>
          <a:p>
            <a:endParaRPr lang="es-ES"/>
          </a:p>
        </p:txBody>
      </p:sp>
      <p:sp>
        <p:nvSpPr>
          <p:cNvPr id="124931" name="Rectangle 3"/>
          <p:cNvSpPr>
            <a:spLocks noGrp="1" noChangeArrowheads="1"/>
          </p:cNvSpPr>
          <p:nvPr>
            <p:ph type="dt" sz="quarter" idx="1"/>
          </p:nvPr>
        </p:nvSpPr>
        <p:spPr bwMode="auto">
          <a:xfrm>
            <a:off x="3936591" y="0"/>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t" anchorCtr="0" compatLnSpc="1">
            <a:prstTxWarp prst="textNoShape">
              <a:avLst/>
            </a:prstTxWarp>
          </a:bodyPr>
          <a:lstStyle>
            <a:lvl1pPr algn="r" defTabSz="925247">
              <a:defRPr sz="1200">
                <a:latin typeface="Arial" panose="020B0604020202020204" pitchFamily="34" charset="0"/>
              </a:defRPr>
            </a:lvl1pPr>
          </a:lstStyle>
          <a:p>
            <a:endParaRPr lang="es-ES"/>
          </a:p>
        </p:txBody>
      </p:sp>
      <p:sp>
        <p:nvSpPr>
          <p:cNvPr id="124932" name="Rectangle 4"/>
          <p:cNvSpPr>
            <a:spLocks noGrp="1" noChangeArrowheads="1"/>
          </p:cNvSpPr>
          <p:nvPr>
            <p:ph type="ftr" sz="quarter" idx="2"/>
          </p:nvPr>
        </p:nvSpPr>
        <p:spPr bwMode="auto">
          <a:xfrm>
            <a:off x="0" y="8772378"/>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b" anchorCtr="0" compatLnSpc="1">
            <a:prstTxWarp prst="textNoShape">
              <a:avLst/>
            </a:prstTxWarp>
          </a:bodyPr>
          <a:lstStyle>
            <a:lvl1pPr algn="l" defTabSz="925247">
              <a:defRPr sz="1200">
                <a:latin typeface="Arial" panose="020B0604020202020204" pitchFamily="34" charset="0"/>
              </a:defRPr>
            </a:lvl1pPr>
          </a:lstStyle>
          <a:p>
            <a:endParaRPr lang="es-ES"/>
          </a:p>
        </p:txBody>
      </p:sp>
      <p:sp>
        <p:nvSpPr>
          <p:cNvPr id="124933" name="Rectangle 5"/>
          <p:cNvSpPr>
            <a:spLocks noGrp="1" noChangeArrowheads="1"/>
          </p:cNvSpPr>
          <p:nvPr>
            <p:ph type="sldNum" sz="quarter" idx="3"/>
          </p:nvPr>
        </p:nvSpPr>
        <p:spPr bwMode="auto">
          <a:xfrm>
            <a:off x="3936591" y="8772378"/>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b" anchorCtr="0" compatLnSpc="1">
            <a:prstTxWarp prst="textNoShape">
              <a:avLst/>
            </a:prstTxWarp>
          </a:bodyPr>
          <a:lstStyle>
            <a:lvl1pPr algn="r" defTabSz="925247">
              <a:defRPr sz="1200">
                <a:latin typeface="Arial" panose="020B0604020202020204" pitchFamily="34" charset="0"/>
              </a:defRPr>
            </a:lvl1pPr>
          </a:lstStyle>
          <a:p>
            <a:fld id="{237115C3-B897-45E4-9040-284992343490}" type="slidenum">
              <a:rPr lang="en-US"/>
              <a:pPr/>
              <a:t>‹#›</a:t>
            </a:fld>
            <a:endParaRPr lang="en-US"/>
          </a:p>
        </p:txBody>
      </p:sp>
    </p:spTree>
    <p:extLst>
      <p:ext uri="{BB962C8B-B14F-4D97-AF65-F5344CB8AC3E}">
        <p14:creationId xmlns:p14="http://schemas.microsoft.com/office/powerpoint/2010/main" val="4028675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t" anchorCtr="0" compatLnSpc="1">
            <a:prstTxWarp prst="textNoShape">
              <a:avLst/>
            </a:prstTxWarp>
          </a:bodyPr>
          <a:lstStyle>
            <a:lvl1pPr algn="l" defTabSz="925247">
              <a:defRPr sz="1200">
                <a:latin typeface="Arial" panose="020B0604020202020204" pitchFamily="34" charset="0"/>
              </a:defRPr>
            </a:lvl1pPr>
          </a:lstStyle>
          <a:p>
            <a:endParaRPr lang="es-ES"/>
          </a:p>
        </p:txBody>
      </p:sp>
      <p:sp>
        <p:nvSpPr>
          <p:cNvPr id="28675" name="Rectangle 3"/>
          <p:cNvSpPr>
            <a:spLocks noGrp="1" noChangeArrowheads="1"/>
          </p:cNvSpPr>
          <p:nvPr>
            <p:ph type="dt" idx="1"/>
          </p:nvPr>
        </p:nvSpPr>
        <p:spPr bwMode="auto">
          <a:xfrm>
            <a:off x="3936591" y="0"/>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t" anchorCtr="0" compatLnSpc="1">
            <a:prstTxWarp prst="textNoShape">
              <a:avLst/>
            </a:prstTxWarp>
          </a:bodyPr>
          <a:lstStyle>
            <a:lvl1pPr algn="r" defTabSz="925247">
              <a:defRPr sz="1200">
                <a:latin typeface="Arial" panose="020B0604020202020204" pitchFamily="34" charset="0"/>
              </a:defRPr>
            </a:lvl1pPr>
          </a:lstStyle>
          <a:p>
            <a:endParaRPr lang="es-ES"/>
          </a:p>
        </p:txBody>
      </p:sp>
      <p:sp>
        <p:nvSpPr>
          <p:cNvPr id="27652"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694693" y="4387767"/>
            <a:ext cx="5560690" cy="41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772378"/>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b" anchorCtr="0" compatLnSpc="1">
            <a:prstTxWarp prst="textNoShape">
              <a:avLst/>
            </a:prstTxWarp>
          </a:bodyPr>
          <a:lstStyle>
            <a:lvl1pPr algn="l" defTabSz="925247">
              <a:defRPr sz="1200">
                <a:latin typeface="Arial" panose="020B0604020202020204" pitchFamily="34" charset="0"/>
              </a:defRPr>
            </a:lvl1pPr>
          </a:lstStyle>
          <a:p>
            <a:endParaRPr lang="es-ES"/>
          </a:p>
        </p:txBody>
      </p:sp>
      <p:sp>
        <p:nvSpPr>
          <p:cNvPr id="28679" name="Rectangle 7"/>
          <p:cNvSpPr>
            <a:spLocks noGrp="1" noChangeArrowheads="1"/>
          </p:cNvSpPr>
          <p:nvPr>
            <p:ph type="sldNum" sz="quarter" idx="5"/>
          </p:nvPr>
        </p:nvSpPr>
        <p:spPr bwMode="auto">
          <a:xfrm>
            <a:off x="3936591" y="8772378"/>
            <a:ext cx="3011909"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0" tIns="46239" rIns="92480" bIns="46239" numCol="1" anchor="b" anchorCtr="0" compatLnSpc="1">
            <a:prstTxWarp prst="textNoShape">
              <a:avLst/>
            </a:prstTxWarp>
          </a:bodyPr>
          <a:lstStyle>
            <a:lvl1pPr algn="r" defTabSz="925247">
              <a:defRPr sz="1200">
                <a:latin typeface="Arial" panose="020B0604020202020204" pitchFamily="34" charset="0"/>
              </a:defRPr>
            </a:lvl1pPr>
          </a:lstStyle>
          <a:p>
            <a:fld id="{A960AC13-0E59-499F-8706-AE74A170C4A2}" type="slidenum">
              <a:rPr lang="en-US"/>
              <a:pPr/>
              <a:t>‹#›</a:t>
            </a:fld>
            <a:endParaRPr lang="en-US"/>
          </a:p>
        </p:txBody>
      </p:sp>
    </p:spTree>
    <p:extLst>
      <p:ext uri="{BB962C8B-B14F-4D97-AF65-F5344CB8AC3E}">
        <p14:creationId xmlns:p14="http://schemas.microsoft.com/office/powerpoint/2010/main" val="2684897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FDB6781-EDE2-40F1-9274-6A9E7CE105B6}" type="slidenum">
              <a:rPr lang="en-US">
                <a:latin typeface="Arial" panose="020B0604020202020204" pitchFamily="34" charset="0"/>
              </a:rPr>
              <a:pPr eaLnBrk="1" hangingPunct="1"/>
              <a:t>1</a:t>
            </a:fld>
            <a:endParaRPr lang="en-US">
              <a:latin typeface="Arial" panose="020B0604020202020204" pitchFamily="34"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027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10</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solidFill>
                <a:srgbClr val="464646"/>
              </a:solidFill>
            </a:endParaRPr>
          </a:p>
        </p:txBody>
      </p:sp>
    </p:spTree>
    <p:extLst>
      <p:ext uri="{BB962C8B-B14F-4D97-AF65-F5344CB8AC3E}">
        <p14:creationId xmlns:p14="http://schemas.microsoft.com/office/powerpoint/2010/main" val="111833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11</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lvl="4" algn="l" eaLnBrk="1" hangingPunct="1">
              <a:buFont typeface="Arial" panose="020B0604020202020204" pitchFamily="34" charset="0"/>
              <a:buNone/>
            </a:pPr>
            <a:endParaRPr lang="en-US" dirty="0"/>
          </a:p>
        </p:txBody>
      </p:sp>
    </p:spTree>
    <p:extLst>
      <p:ext uri="{BB962C8B-B14F-4D97-AF65-F5344CB8AC3E}">
        <p14:creationId xmlns:p14="http://schemas.microsoft.com/office/powerpoint/2010/main" val="1864962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12</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b="1" dirty="0"/>
          </a:p>
        </p:txBody>
      </p:sp>
    </p:spTree>
    <p:extLst>
      <p:ext uri="{BB962C8B-B14F-4D97-AF65-F5344CB8AC3E}">
        <p14:creationId xmlns:p14="http://schemas.microsoft.com/office/powerpoint/2010/main" val="2189445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13</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b="1" dirty="0">
              <a:solidFill>
                <a:srgbClr val="464646"/>
              </a:solidFill>
            </a:endParaRPr>
          </a:p>
        </p:txBody>
      </p:sp>
    </p:spTree>
    <p:extLst>
      <p:ext uri="{BB962C8B-B14F-4D97-AF65-F5344CB8AC3E}">
        <p14:creationId xmlns:p14="http://schemas.microsoft.com/office/powerpoint/2010/main" val="2673731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14</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b="1" dirty="0">
              <a:solidFill>
                <a:srgbClr val="464646"/>
              </a:solidFill>
            </a:endParaRPr>
          </a:p>
        </p:txBody>
      </p:sp>
    </p:spTree>
    <p:extLst>
      <p:ext uri="{BB962C8B-B14F-4D97-AF65-F5344CB8AC3E}">
        <p14:creationId xmlns:p14="http://schemas.microsoft.com/office/powerpoint/2010/main" val="3521962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15</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4480127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16</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0937119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17</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702115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2</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227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3</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a:defRPr/>
            </a:pPr>
            <a:endParaRPr lang="en-US" dirty="0" smtClean="0"/>
          </a:p>
        </p:txBody>
      </p:sp>
    </p:spTree>
    <p:extLst>
      <p:ext uri="{BB962C8B-B14F-4D97-AF65-F5344CB8AC3E}">
        <p14:creationId xmlns:p14="http://schemas.microsoft.com/office/powerpoint/2010/main" val="3494082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4</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b="0" dirty="0"/>
          </a:p>
        </p:txBody>
      </p:sp>
    </p:spTree>
    <p:extLst>
      <p:ext uri="{BB962C8B-B14F-4D97-AF65-F5344CB8AC3E}">
        <p14:creationId xmlns:p14="http://schemas.microsoft.com/office/powerpoint/2010/main" val="4017013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5</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3484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6</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191482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7</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lvl="4" algn="l" eaLnBrk="1" hangingPunct="1">
              <a:buFont typeface="Arial" panose="020B0604020202020204" pitchFamily="34" charset="0"/>
              <a:buNone/>
            </a:pPr>
            <a:endParaRPr lang="en-US" dirty="0"/>
          </a:p>
        </p:txBody>
      </p:sp>
    </p:spTree>
    <p:extLst>
      <p:ext uri="{BB962C8B-B14F-4D97-AF65-F5344CB8AC3E}">
        <p14:creationId xmlns:p14="http://schemas.microsoft.com/office/powerpoint/2010/main" val="224724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8</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defTabSz="907908">
              <a:defRPr/>
            </a:pPr>
            <a:endParaRPr lang="en-US" dirty="0">
              <a:solidFill>
                <a:srgbClr val="464646"/>
              </a:solidFill>
            </a:endParaRPr>
          </a:p>
        </p:txBody>
      </p:sp>
    </p:spTree>
    <p:extLst>
      <p:ext uri="{BB962C8B-B14F-4D97-AF65-F5344CB8AC3E}">
        <p14:creationId xmlns:p14="http://schemas.microsoft.com/office/powerpoint/2010/main" val="462768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5247" eaLnBrk="0" hangingPunct="0">
              <a:defRPr>
                <a:solidFill>
                  <a:schemeClr val="tx1"/>
                </a:solidFill>
                <a:latin typeface="Tahoma" panose="020B0604030504040204" pitchFamily="34" charset="0"/>
                <a:cs typeface="Arial" panose="020B0604020202020204" pitchFamily="34" charset="0"/>
              </a:defRPr>
            </a:lvl1pPr>
            <a:lvl2pPr marL="737675" indent="-283721" defTabSz="925247" eaLnBrk="0" hangingPunct="0">
              <a:defRPr>
                <a:solidFill>
                  <a:schemeClr val="tx1"/>
                </a:solidFill>
                <a:latin typeface="Tahoma" panose="020B0604030504040204" pitchFamily="34" charset="0"/>
                <a:cs typeface="Arial" panose="020B0604020202020204" pitchFamily="34" charset="0"/>
              </a:defRPr>
            </a:lvl2pPr>
            <a:lvl3pPr marL="1134885" indent="-226977" defTabSz="925247" eaLnBrk="0" hangingPunct="0">
              <a:defRPr>
                <a:solidFill>
                  <a:schemeClr val="tx1"/>
                </a:solidFill>
                <a:latin typeface="Tahoma" panose="020B0604030504040204" pitchFamily="34" charset="0"/>
                <a:cs typeface="Arial" panose="020B0604020202020204" pitchFamily="34" charset="0"/>
              </a:defRPr>
            </a:lvl3pPr>
            <a:lvl4pPr marL="1588839" indent="-226977" defTabSz="925247" eaLnBrk="0" hangingPunct="0">
              <a:defRPr>
                <a:solidFill>
                  <a:schemeClr val="tx1"/>
                </a:solidFill>
                <a:latin typeface="Tahoma" panose="020B0604030504040204" pitchFamily="34" charset="0"/>
                <a:cs typeface="Arial" panose="020B0604020202020204" pitchFamily="34" charset="0"/>
              </a:defRPr>
            </a:lvl4pPr>
            <a:lvl5pPr marL="2042792" indent="-226977" defTabSz="925247" eaLnBrk="0" hangingPunct="0">
              <a:defRPr>
                <a:solidFill>
                  <a:schemeClr val="tx1"/>
                </a:solidFill>
                <a:latin typeface="Tahoma" panose="020B0604030504040204" pitchFamily="34" charset="0"/>
                <a:cs typeface="Arial" panose="020B0604020202020204" pitchFamily="34" charset="0"/>
              </a:defRPr>
            </a:lvl5pPr>
            <a:lvl6pPr marL="2496746"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50700"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04654"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58608" indent="-226977" algn="ctr" defTabSz="925247"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84049F-9391-4F57-8D37-19AD95B85EB2}" type="slidenum">
              <a:rPr lang="en-US">
                <a:latin typeface="Arial" panose="020B0604020202020204" pitchFamily="34" charset="0"/>
              </a:rPr>
              <a:pPr eaLnBrk="1" hangingPunct="1"/>
              <a:t>9</a:t>
            </a:fld>
            <a:endParaRPr lang="en-US">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dirty="0">
              <a:solidFill>
                <a:srgbClr val="464646"/>
              </a:solidFill>
            </a:endParaRPr>
          </a:p>
        </p:txBody>
      </p:sp>
    </p:spTree>
    <p:extLst>
      <p:ext uri="{BB962C8B-B14F-4D97-AF65-F5344CB8AC3E}">
        <p14:creationId xmlns:p14="http://schemas.microsoft.com/office/powerpoint/2010/main" val="112824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solidFill>
                <a:srgbClr val="FFFFFF"/>
              </a:solidFill>
              <a:latin typeface="Lucida Sans Unicode" panose="020B0602030504020204" pitchFamily="34" charset="0"/>
            </a:endParaRPr>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Arial" charset="0"/>
              </a:endParaRPr>
            </a:p>
          </p:txBody>
        </p:sp>
        <p:sp>
          <p:nvSpPr>
            <p:cNvPr id="7" name="Freeform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1330642500 h 528"/>
                <a:gd name="T6" fmla="*/ 12003212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s-E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solidFill>
                  <a:srgbClr val="FFFFFF"/>
                </a:solidFill>
                <a:latin typeface="Lucida Sans Unicode" panose="020B0602030504020204" pitchFamily="34" charset="0"/>
              </a:endParaRPr>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endParaRPr lang="es-ES"/>
          </a:p>
        </p:txBody>
      </p:sp>
      <p:sp>
        <p:nvSpPr>
          <p:cNvPr id="12" name="Footer Placeholder 18"/>
          <p:cNvSpPr>
            <a:spLocks noGrp="1"/>
          </p:cNvSpPr>
          <p:nvPr>
            <p:ph type="ftr" sz="quarter" idx="11"/>
          </p:nvPr>
        </p:nvSpPr>
        <p:spPr/>
        <p:txBody>
          <a:bodyPr/>
          <a:lstStyle>
            <a:lvl1pPr>
              <a:defRPr>
                <a:solidFill>
                  <a:srgbClr val="E8F0F4"/>
                </a:solidFill>
              </a:defRPr>
            </a:lvl1pPr>
          </a:lstStyle>
          <a:p>
            <a:endParaRPr lang="es-E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E8B787B0-8C35-4EC1-8BAB-0D9174C36B95}" type="slidenum">
              <a:rPr lang="en-US"/>
              <a:pPr/>
              <a:t>‹#›</a:t>
            </a:fld>
            <a:endParaRPr lang="en-US"/>
          </a:p>
        </p:txBody>
      </p:sp>
    </p:spTree>
    <p:extLst>
      <p:ext uri="{BB962C8B-B14F-4D97-AF65-F5344CB8AC3E}">
        <p14:creationId xmlns:p14="http://schemas.microsoft.com/office/powerpoint/2010/main" val="331865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endParaRPr lang="es-ES"/>
          </a:p>
        </p:txBody>
      </p:sp>
      <p:sp>
        <p:nvSpPr>
          <p:cNvPr id="5" name="Footer Placeholder 21"/>
          <p:cNvSpPr>
            <a:spLocks noGrp="1"/>
          </p:cNvSpPr>
          <p:nvPr>
            <p:ph type="ftr" sz="quarter" idx="11"/>
          </p:nvPr>
        </p:nvSpPr>
        <p:spPr/>
        <p:txBody>
          <a:bodyPr/>
          <a:lstStyle>
            <a:lvl1pPr>
              <a:defRPr/>
            </a:lvl1pPr>
          </a:lstStyle>
          <a:p>
            <a:endParaRPr lang="es-ES"/>
          </a:p>
        </p:txBody>
      </p:sp>
      <p:sp>
        <p:nvSpPr>
          <p:cNvPr id="6" name="Slide Number Placeholder 17"/>
          <p:cNvSpPr>
            <a:spLocks noGrp="1"/>
          </p:cNvSpPr>
          <p:nvPr>
            <p:ph type="sldNum" sz="quarter" idx="12"/>
          </p:nvPr>
        </p:nvSpPr>
        <p:spPr/>
        <p:txBody>
          <a:bodyPr/>
          <a:lstStyle>
            <a:lvl1pPr>
              <a:defRPr/>
            </a:lvl1pPr>
          </a:lstStyle>
          <a:p>
            <a:fld id="{29BB24D6-59CC-4BB6-9255-2E941469058C}" type="slidenum">
              <a:rPr lang="en-US"/>
              <a:pPr/>
              <a:t>‹#›</a:t>
            </a:fld>
            <a:endParaRPr lang="en-US"/>
          </a:p>
        </p:txBody>
      </p:sp>
    </p:spTree>
    <p:extLst>
      <p:ext uri="{BB962C8B-B14F-4D97-AF65-F5344CB8AC3E}">
        <p14:creationId xmlns:p14="http://schemas.microsoft.com/office/powerpoint/2010/main" val="412777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endParaRPr lang="es-ES"/>
          </a:p>
        </p:txBody>
      </p:sp>
      <p:sp>
        <p:nvSpPr>
          <p:cNvPr id="5" name="Footer Placeholder 21"/>
          <p:cNvSpPr>
            <a:spLocks noGrp="1"/>
          </p:cNvSpPr>
          <p:nvPr>
            <p:ph type="ftr" sz="quarter" idx="11"/>
          </p:nvPr>
        </p:nvSpPr>
        <p:spPr/>
        <p:txBody>
          <a:bodyPr/>
          <a:lstStyle>
            <a:lvl1pPr>
              <a:defRPr/>
            </a:lvl1pPr>
          </a:lstStyle>
          <a:p>
            <a:endParaRPr lang="es-ES"/>
          </a:p>
        </p:txBody>
      </p:sp>
      <p:sp>
        <p:nvSpPr>
          <p:cNvPr id="6" name="Slide Number Placeholder 17"/>
          <p:cNvSpPr>
            <a:spLocks noGrp="1"/>
          </p:cNvSpPr>
          <p:nvPr>
            <p:ph type="sldNum" sz="quarter" idx="12"/>
          </p:nvPr>
        </p:nvSpPr>
        <p:spPr/>
        <p:txBody>
          <a:bodyPr/>
          <a:lstStyle>
            <a:lvl1pPr>
              <a:defRPr/>
            </a:lvl1pPr>
          </a:lstStyle>
          <a:p>
            <a:fld id="{291279F9-1B84-4BA1-8146-94F5B5178260}" type="slidenum">
              <a:rPr lang="en-US"/>
              <a:pPr/>
              <a:t>‹#›</a:t>
            </a:fld>
            <a:endParaRPr lang="en-US"/>
          </a:p>
        </p:txBody>
      </p:sp>
    </p:spTree>
    <p:extLst>
      <p:ext uri="{BB962C8B-B14F-4D97-AF65-F5344CB8AC3E}">
        <p14:creationId xmlns:p14="http://schemas.microsoft.com/office/powerpoint/2010/main" val="2820861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s-E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s-E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B37AFF9-015D-4029-ADFB-DBA8E6A480A9}" type="slidenum">
              <a:rPr lang="en-US"/>
              <a:pPr/>
              <a:t>‹#›</a:t>
            </a:fld>
            <a:endParaRPr lang="en-US"/>
          </a:p>
        </p:txBody>
      </p:sp>
    </p:spTree>
    <p:extLst>
      <p:ext uri="{BB962C8B-B14F-4D97-AF65-F5344CB8AC3E}">
        <p14:creationId xmlns:p14="http://schemas.microsoft.com/office/powerpoint/2010/main" val="302451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endParaRPr lang="es-ES"/>
          </a:p>
        </p:txBody>
      </p:sp>
      <p:sp>
        <p:nvSpPr>
          <p:cNvPr id="5" name="Footer Placeholder 21"/>
          <p:cNvSpPr>
            <a:spLocks noGrp="1"/>
          </p:cNvSpPr>
          <p:nvPr>
            <p:ph type="ftr" sz="quarter" idx="11"/>
          </p:nvPr>
        </p:nvSpPr>
        <p:spPr/>
        <p:txBody>
          <a:bodyPr/>
          <a:lstStyle>
            <a:lvl1pPr>
              <a:defRPr/>
            </a:lvl1pPr>
          </a:lstStyle>
          <a:p>
            <a:endParaRPr lang="es-ES"/>
          </a:p>
        </p:txBody>
      </p:sp>
      <p:sp>
        <p:nvSpPr>
          <p:cNvPr id="6" name="Slide Number Placeholder 17"/>
          <p:cNvSpPr>
            <a:spLocks noGrp="1"/>
          </p:cNvSpPr>
          <p:nvPr>
            <p:ph type="sldNum" sz="quarter" idx="12"/>
          </p:nvPr>
        </p:nvSpPr>
        <p:spPr/>
        <p:txBody>
          <a:bodyPr/>
          <a:lstStyle>
            <a:lvl1pPr>
              <a:defRPr/>
            </a:lvl1pPr>
          </a:lstStyle>
          <a:p>
            <a:fld id="{BECF9867-2C21-4E35-94F4-15C2C82577C7}" type="slidenum">
              <a:rPr lang="en-US"/>
              <a:pPr/>
              <a:t>‹#›</a:t>
            </a:fld>
            <a:endParaRPr lang="en-US"/>
          </a:p>
        </p:txBody>
      </p:sp>
    </p:spTree>
    <p:extLst>
      <p:ext uri="{BB962C8B-B14F-4D97-AF65-F5344CB8AC3E}">
        <p14:creationId xmlns:p14="http://schemas.microsoft.com/office/powerpoint/2010/main" val="4012416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solidFill>
                <a:srgbClr val="FFFFFF"/>
              </a:solidFill>
              <a:latin typeface="Lucida Sans Unicode" panose="020B0602030504020204" pitchFamily="34" charset="0"/>
            </a:endParaRPr>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solidFill>
                <a:srgbClr val="FFFFFF"/>
              </a:solidFill>
              <a:latin typeface="Lucida Sans Unicode" panose="020B0602030504020204" pitchFamily="34" charset="0"/>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endParaRPr lang="es-ES"/>
          </a:p>
        </p:txBody>
      </p:sp>
      <p:sp>
        <p:nvSpPr>
          <p:cNvPr id="7" name="Footer Placeholder 4"/>
          <p:cNvSpPr>
            <a:spLocks noGrp="1"/>
          </p:cNvSpPr>
          <p:nvPr>
            <p:ph type="ftr" sz="quarter" idx="11"/>
          </p:nvPr>
        </p:nvSpPr>
        <p:spPr/>
        <p:txBody>
          <a:bodyPr/>
          <a:lstStyle>
            <a:lvl1pPr>
              <a:defRPr/>
            </a:lvl1pPr>
          </a:lstStyle>
          <a:p>
            <a:endParaRPr lang="es-ES"/>
          </a:p>
        </p:txBody>
      </p:sp>
      <p:sp>
        <p:nvSpPr>
          <p:cNvPr id="8" name="Slide Number Placeholder 5"/>
          <p:cNvSpPr>
            <a:spLocks noGrp="1"/>
          </p:cNvSpPr>
          <p:nvPr>
            <p:ph type="sldNum" sz="quarter" idx="12"/>
          </p:nvPr>
        </p:nvSpPr>
        <p:spPr/>
        <p:txBody>
          <a:bodyPr/>
          <a:lstStyle>
            <a:lvl1pPr>
              <a:defRPr/>
            </a:lvl1pPr>
          </a:lstStyle>
          <a:p>
            <a:fld id="{EE9F3CB8-19FF-4783-B251-541EC512007E}" type="slidenum">
              <a:rPr lang="en-US"/>
              <a:pPr/>
              <a:t>‹#›</a:t>
            </a:fld>
            <a:endParaRPr lang="en-US"/>
          </a:p>
        </p:txBody>
      </p:sp>
    </p:spTree>
    <p:extLst>
      <p:ext uri="{BB962C8B-B14F-4D97-AF65-F5344CB8AC3E}">
        <p14:creationId xmlns:p14="http://schemas.microsoft.com/office/powerpoint/2010/main" val="36541462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A172BE3E-4DD8-481C-9BB4-6767595BCC8D}" type="slidenum">
              <a:rPr lang="en-US"/>
              <a:pPr/>
              <a:t>‹#›</a:t>
            </a:fld>
            <a:endParaRPr lang="en-US"/>
          </a:p>
        </p:txBody>
      </p:sp>
    </p:spTree>
    <p:extLst>
      <p:ext uri="{BB962C8B-B14F-4D97-AF65-F5344CB8AC3E}">
        <p14:creationId xmlns:p14="http://schemas.microsoft.com/office/powerpoint/2010/main" val="1488652336"/>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C5F44C20-841C-4287-B6A2-F6655289D5DD}" type="slidenum">
              <a:rPr lang="en-US"/>
              <a:pPr/>
              <a:t>‹#›</a:t>
            </a:fld>
            <a:endParaRPr lang="en-US"/>
          </a:p>
        </p:txBody>
      </p:sp>
    </p:spTree>
    <p:extLst>
      <p:ext uri="{BB962C8B-B14F-4D97-AF65-F5344CB8AC3E}">
        <p14:creationId xmlns:p14="http://schemas.microsoft.com/office/powerpoint/2010/main" val="130986199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CDB3A86A-D89F-488F-B060-2B1EBBE09463}" type="slidenum">
              <a:rPr lang="en-US"/>
              <a:pPr/>
              <a:t>‹#›</a:t>
            </a:fld>
            <a:endParaRPr lang="en-US"/>
          </a:p>
        </p:txBody>
      </p:sp>
    </p:spTree>
    <p:extLst>
      <p:ext uri="{BB962C8B-B14F-4D97-AF65-F5344CB8AC3E}">
        <p14:creationId xmlns:p14="http://schemas.microsoft.com/office/powerpoint/2010/main" val="214951548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endParaRPr lang="es-ES"/>
          </a:p>
        </p:txBody>
      </p:sp>
      <p:sp>
        <p:nvSpPr>
          <p:cNvPr id="3" name="Footer Placeholder 21"/>
          <p:cNvSpPr>
            <a:spLocks noGrp="1"/>
          </p:cNvSpPr>
          <p:nvPr>
            <p:ph type="ftr" sz="quarter" idx="11"/>
          </p:nvPr>
        </p:nvSpPr>
        <p:spPr/>
        <p:txBody>
          <a:bodyPr/>
          <a:lstStyle>
            <a:lvl1pPr>
              <a:defRPr/>
            </a:lvl1pPr>
          </a:lstStyle>
          <a:p>
            <a:endParaRPr lang="es-ES"/>
          </a:p>
        </p:txBody>
      </p:sp>
      <p:sp>
        <p:nvSpPr>
          <p:cNvPr id="4" name="Slide Number Placeholder 17"/>
          <p:cNvSpPr>
            <a:spLocks noGrp="1"/>
          </p:cNvSpPr>
          <p:nvPr>
            <p:ph type="sldNum" sz="quarter" idx="12"/>
          </p:nvPr>
        </p:nvSpPr>
        <p:spPr/>
        <p:txBody>
          <a:bodyPr/>
          <a:lstStyle>
            <a:lvl1pPr>
              <a:defRPr/>
            </a:lvl1pPr>
          </a:lstStyle>
          <a:p>
            <a:fld id="{5EFC2435-5032-4C7C-AD6D-CB612365427E}" type="slidenum">
              <a:rPr lang="en-US"/>
              <a:pPr/>
              <a:t>‹#›</a:t>
            </a:fld>
            <a:endParaRPr lang="en-US"/>
          </a:p>
        </p:txBody>
      </p:sp>
    </p:spTree>
    <p:extLst>
      <p:ext uri="{BB962C8B-B14F-4D97-AF65-F5344CB8AC3E}">
        <p14:creationId xmlns:p14="http://schemas.microsoft.com/office/powerpoint/2010/main" val="406675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61EEB68F-0128-457A-8350-FC754067BDF0}" type="slidenum">
              <a:rPr lang="en-US"/>
              <a:pPr/>
              <a:t>‹#›</a:t>
            </a:fld>
            <a:endParaRPr lang="en-US"/>
          </a:p>
        </p:txBody>
      </p:sp>
    </p:spTree>
    <p:extLst>
      <p:ext uri="{BB962C8B-B14F-4D97-AF65-F5344CB8AC3E}">
        <p14:creationId xmlns:p14="http://schemas.microsoft.com/office/powerpoint/2010/main" val="95558901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Arial" charset="0"/>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s-E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solidFill>
                <a:srgbClr val="FFFFFF"/>
              </a:solidFill>
              <a:latin typeface="Lucida Sans Unicode" panose="020B0602030504020204" pitchFamily="34" charset="0"/>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solidFill>
                <a:srgbClr val="FFFFFF"/>
              </a:solidFill>
              <a:latin typeface="Lucida Sans Unicode" panose="020B0602030504020204" pitchFamily="34" charset="0"/>
            </a:endParaRPr>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solidFill>
                <a:srgbClr val="FFFFFF"/>
              </a:solidFill>
              <a:latin typeface="Lucida Sans Unicode" panose="020B0602030504020204" pitchFamily="34"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endParaRPr lang="es-ES"/>
          </a:p>
        </p:txBody>
      </p:sp>
      <p:sp>
        <p:nvSpPr>
          <p:cNvPr id="12" name="Footer Placeholder 5"/>
          <p:cNvSpPr>
            <a:spLocks noGrp="1"/>
          </p:cNvSpPr>
          <p:nvPr>
            <p:ph type="ftr" sz="quarter" idx="11"/>
          </p:nvPr>
        </p:nvSpPr>
        <p:spPr/>
        <p:txBody>
          <a:bodyPr/>
          <a:lstStyle>
            <a:lvl1pPr>
              <a:defRPr/>
            </a:lvl1pPr>
          </a:lstStyle>
          <a:p>
            <a:endParaRPr lang="es-ES"/>
          </a:p>
        </p:txBody>
      </p:sp>
      <p:sp>
        <p:nvSpPr>
          <p:cNvPr id="13" name="Slide Number Placeholder 6"/>
          <p:cNvSpPr>
            <a:spLocks noGrp="1"/>
          </p:cNvSpPr>
          <p:nvPr>
            <p:ph type="sldNum" sz="quarter" idx="12"/>
          </p:nvPr>
        </p:nvSpPr>
        <p:spPr/>
        <p:txBody>
          <a:bodyPr/>
          <a:lstStyle>
            <a:lvl1pPr>
              <a:defRPr/>
            </a:lvl1pPr>
          </a:lstStyle>
          <a:p>
            <a:fld id="{7B06F028-160F-4C28-9E63-AB15715B83AE}" type="slidenum">
              <a:rPr lang="en-US"/>
              <a:pPr/>
              <a:t>‹#›</a:t>
            </a:fld>
            <a:endParaRPr lang="en-US"/>
          </a:p>
        </p:txBody>
      </p:sp>
    </p:spTree>
    <p:extLst>
      <p:ext uri="{BB962C8B-B14F-4D97-AF65-F5344CB8AC3E}">
        <p14:creationId xmlns:p14="http://schemas.microsoft.com/office/powerpoint/2010/main" val="376373691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Arial"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1330642500 h 588"/>
              <a:gd name="T6" fmla="*/ 2091905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s-E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solidFill>
                <a:srgbClr val="FFFFFF"/>
              </a:solidFill>
              <a:latin typeface="Lucida Sans Unicode" panose="020B0602030504020204" pitchFamily="34" charset="0"/>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lgn="l">
              <a:defRPr sz="1000"/>
            </a:lvl1pPr>
          </a:lstStyle>
          <a:p>
            <a:endParaRPr lang="es-E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endParaRPr lang="es-E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FD9AAEEF-C07F-47CE-9895-C5EF900B3E1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16" r:id="rId1"/>
    <p:sldLayoutId id="2147483912" r:id="rId2"/>
    <p:sldLayoutId id="2147483917" r:id="rId3"/>
    <p:sldLayoutId id="2147483918" r:id="rId4"/>
    <p:sldLayoutId id="2147483919" r:id="rId5"/>
    <p:sldLayoutId id="2147483920" r:id="rId6"/>
    <p:sldLayoutId id="2147483913" r:id="rId7"/>
    <p:sldLayoutId id="2147483921" r:id="rId8"/>
    <p:sldLayoutId id="2147483922" r:id="rId9"/>
    <p:sldLayoutId id="2147483914" r:id="rId10"/>
    <p:sldLayoutId id="2147483915" r:id="rId11"/>
    <p:sldLayoutId id="2147483923" r:id="rId12"/>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idx="1"/>
          </p:nvPr>
        </p:nvSpPr>
        <p:spPr/>
        <p:txBody>
          <a:bodyPr/>
          <a:lstStyle/>
          <a:p>
            <a:pPr eaLnBrk="1" hangingPunct="1"/>
            <a:endParaRPr lang="en-US" smtClean="0"/>
          </a:p>
          <a:p>
            <a:pPr eaLnBrk="1" hangingPunct="1">
              <a:buFont typeface="Wingdings" panose="05000000000000000000" pitchFamily="2" charset="2"/>
              <a:buNone/>
            </a:pPr>
            <a:endParaRPr lang="en-US" smtClean="0"/>
          </a:p>
        </p:txBody>
      </p:sp>
      <p:sp>
        <p:nvSpPr>
          <p:cNvPr id="1024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C17E1C2-399F-4007-9CCF-D62F9A7CED83}" type="slidenum">
              <a:rPr lang="en-US"/>
              <a:pPr eaLnBrk="1" hangingPunct="1"/>
              <a:t>1</a:t>
            </a:fld>
            <a:endParaRPr lang="en-US"/>
          </a:p>
        </p:txBody>
      </p:sp>
      <p:sp>
        <p:nvSpPr>
          <p:cNvPr id="2052" name="Rectangle 4"/>
          <p:cNvSpPr>
            <a:spLocks noGrp="1" noChangeArrowheads="1"/>
          </p:cNvSpPr>
          <p:nvPr>
            <p:ph type="title"/>
          </p:nvPr>
        </p:nvSpPr>
        <p:spPr>
          <a:xfrm>
            <a:off x="457200" y="556024"/>
            <a:ext cx="8229600" cy="3352800"/>
          </a:xfrm>
        </p:spPr>
        <p:txBody>
          <a:bodyPr>
            <a:normAutofit fontScale="90000"/>
          </a:bodyPr>
          <a:lstStyle/>
          <a:p>
            <a:pPr algn="ctr" eaLnBrk="1" fontAlgn="auto" hangingPunct="1">
              <a:spcAft>
                <a:spcPts val="0"/>
              </a:spcAft>
              <a:defRPr/>
            </a:pPr>
            <a:r>
              <a:rPr lang="en-US" sz="5400" dirty="0"/>
              <a:t/>
            </a:r>
            <a:br>
              <a:rPr lang="en-US" sz="5400" dirty="0"/>
            </a:br>
            <a:r>
              <a:rPr lang="en-US" sz="5400" dirty="0"/>
              <a:t/>
            </a:r>
            <a:br>
              <a:rPr lang="en-US" sz="5400" dirty="0"/>
            </a:br>
            <a:r>
              <a:rPr lang="en-US" sz="5400" dirty="0"/>
              <a:t/>
            </a:r>
            <a:br>
              <a:rPr lang="en-US" sz="5400" dirty="0"/>
            </a:br>
            <a:r>
              <a:rPr lang="en-US" sz="4900" dirty="0" smtClean="0"/>
              <a:t>SBA New Rules</a:t>
            </a:r>
            <a:br>
              <a:rPr lang="en-US" sz="4900" dirty="0" smtClean="0"/>
            </a:br>
            <a:r>
              <a:rPr lang="en-US" sz="4900" dirty="0" smtClean="0"/>
              <a:t>On</a:t>
            </a:r>
            <a:br>
              <a:rPr lang="en-US" sz="4900" dirty="0" smtClean="0"/>
            </a:br>
            <a:r>
              <a:rPr lang="en-US" sz="4900" dirty="0" smtClean="0"/>
              <a:t>Mentor-Protégé Program, Joint Ventures, &amp; </a:t>
            </a:r>
            <a:br>
              <a:rPr lang="en-US" sz="4900" dirty="0" smtClean="0"/>
            </a:br>
            <a:r>
              <a:rPr lang="en-US" sz="4900" dirty="0" smtClean="0"/>
              <a:t>8(a) BD Program</a:t>
            </a:r>
            <a:br>
              <a:rPr lang="en-US" sz="4900" dirty="0" smtClean="0"/>
            </a:br>
            <a:r>
              <a:rPr lang="en-US" sz="4900" dirty="0" smtClean="0"/>
              <a:t/>
            </a:r>
            <a:br>
              <a:rPr lang="en-US" sz="4900" dirty="0" smtClean="0"/>
            </a:br>
            <a:r>
              <a:rPr lang="en-US" sz="2000" dirty="0" smtClean="0"/>
              <a:t>November 17, 2016</a:t>
            </a:r>
            <a:br>
              <a:rPr lang="en-US" sz="2000" dirty="0" smtClean="0"/>
            </a:br>
            <a:r>
              <a:rPr lang="en-US" sz="2000" dirty="0" smtClean="0"/>
              <a:t>Falls Church, VA</a:t>
            </a:r>
            <a:br>
              <a:rPr lang="en-US" sz="2000" dirty="0" smtClean="0"/>
            </a:br>
            <a:r>
              <a:rPr lang="en-US" sz="1600" dirty="0"/>
              <a:t/>
            </a:r>
            <a:br>
              <a:rPr lang="en-US" sz="1600" dirty="0"/>
            </a:br>
            <a:r>
              <a:rPr lang="en-US" sz="3600" dirty="0" smtClean="0"/>
              <a:t>Mark </a:t>
            </a:r>
            <a:r>
              <a:rPr lang="en-US" sz="3600" dirty="0"/>
              <a:t>A. Amadeo, Esq.   </a:t>
            </a:r>
            <a:br>
              <a:rPr lang="en-US" sz="3600" dirty="0"/>
            </a:br>
            <a:endParaRPr lang="en-US" sz="3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6043"/>
            <a:ext cx="1661163" cy="62484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10</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fontScale="90000"/>
          </a:bodyPr>
          <a:lstStyle/>
          <a:p>
            <a:pPr algn="ctr" eaLnBrk="1" fontAlgn="auto" hangingPunct="1">
              <a:spcAft>
                <a:spcPts val="0"/>
              </a:spcAft>
              <a:defRPr/>
            </a:pPr>
            <a:r>
              <a:rPr lang="en-US" sz="3600" dirty="0"/>
              <a:t>ALL-SMALL MENTOR-PROTÉGÉ PROGRAM</a:t>
            </a:r>
          </a:p>
        </p:txBody>
      </p:sp>
      <p:sp>
        <p:nvSpPr>
          <p:cNvPr id="16" name="Text Box 8"/>
          <p:cNvSpPr txBox="1">
            <a:spLocks noChangeArrowheads="1"/>
          </p:cNvSpPr>
          <p:nvPr/>
        </p:nvSpPr>
        <p:spPr bwMode="auto">
          <a:xfrm>
            <a:off x="9525" y="1295400"/>
            <a:ext cx="88011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solidFill>
                  <a:schemeClr val="tx2"/>
                </a:solidFill>
                <a:effectLst>
                  <a:outerShdw blurRad="38100" dist="38100" dir="2700000" algn="tl">
                    <a:srgbClr val="C0C0C0"/>
                  </a:outerShdw>
                </a:effectLst>
              </a:rPr>
              <a:t>Applying For The All-Small MP Program</a:t>
            </a:r>
            <a:endParaRPr lang="en-US" dirty="0">
              <a:solidFill>
                <a:schemeClr val="tx2"/>
              </a:solidFill>
              <a:effectLst>
                <a:outerShdw blurRad="38100" dist="38100" dir="2700000" algn="tl">
                  <a:srgbClr val="C0C0C0"/>
                </a:outerShdw>
              </a:effectLst>
            </a:endParaRPr>
          </a:p>
          <a:p>
            <a:pPr eaLnBrk="1" hangingPunct="1"/>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r>
              <a:rPr lang="en-US" sz="1400" b="1" dirty="0" smtClean="0">
                <a:solidFill>
                  <a:schemeClr val="tx2"/>
                </a:solidFill>
                <a:effectLst>
                  <a:outerShdw blurRad="38100" dist="38100" dir="2700000" algn="tl">
                    <a:srgbClr val="C0C0C0"/>
                  </a:outerShdw>
                </a:effectLst>
              </a:rPr>
              <a:t>Protégés</a:t>
            </a:r>
          </a:p>
          <a:p>
            <a:pPr algn="l" eaLnBrk="1" hangingPunct="1"/>
            <a:endParaRPr lang="en-US" sz="1400" b="1" dirty="0">
              <a:solidFill>
                <a:schemeClr val="tx2"/>
              </a:solidFill>
              <a:effectLst>
                <a:outerShdw blurRad="38100" dist="38100" dir="2700000" algn="tl">
                  <a:srgbClr val="C0C0C0"/>
                </a:outerShdw>
              </a:effectLst>
            </a:endParaRPr>
          </a:p>
          <a:p>
            <a:pPr lvl="2" algn="l" eaLnBrk="1" hangingPunct="1">
              <a:buFont typeface="Arial" panose="020B0604020202020204" pitchFamily="34" charset="0"/>
              <a:buChar char="•"/>
            </a:pPr>
            <a:r>
              <a:rPr lang="en-US" sz="1400" dirty="0" smtClean="0">
                <a:solidFill>
                  <a:srgbClr val="464646"/>
                </a:solidFill>
              </a:rPr>
              <a:t>Must </a:t>
            </a:r>
            <a:r>
              <a:rPr lang="en-US" sz="1400" dirty="0">
                <a:solidFill>
                  <a:srgbClr val="464646"/>
                </a:solidFill>
              </a:rPr>
              <a:t>be small under size standard for primary NAICS code or identify it is seeking business development assistance with respect to a secondary NAICS code and be small under that </a:t>
            </a:r>
            <a:r>
              <a:rPr lang="en-US" sz="1400" dirty="0" smtClean="0">
                <a:solidFill>
                  <a:srgbClr val="464646"/>
                </a:solidFill>
              </a:rPr>
              <a:t>code</a:t>
            </a:r>
          </a:p>
          <a:p>
            <a:pPr lvl="2" algn="l" eaLnBrk="1" hangingPunct="1">
              <a:buFont typeface="Arial" panose="020B0604020202020204" pitchFamily="34" charset="0"/>
              <a:buChar char="•"/>
            </a:pPr>
            <a:r>
              <a:rPr lang="en-US" sz="1400" dirty="0" smtClean="0">
                <a:solidFill>
                  <a:srgbClr val="464646"/>
                </a:solidFill>
              </a:rPr>
              <a:t>May </a:t>
            </a:r>
            <a:r>
              <a:rPr lang="en-US" sz="1400" dirty="0">
                <a:solidFill>
                  <a:srgbClr val="464646"/>
                </a:solidFill>
              </a:rPr>
              <a:t>self-certify" as small under primary NAICS code or identified secondary NAICS </a:t>
            </a:r>
            <a:r>
              <a:rPr lang="en-US" sz="1400" dirty="0" smtClean="0">
                <a:solidFill>
                  <a:srgbClr val="464646"/>
                </a:solidFill>
              </a:rPr>
              <a:t>code</a:t>
            </a:r>
          </a:p>
          <a:p>
            <a:pPr lvl="2" algn="l" eaLnBrk="1" hangingPunct="1">
              <a:buFont typeface="Arial" panose="020B0604020202020204" pitchFamily="34" charset="0"/>
              <a:buChar char="•"/>
            </a:pPr>
            <a:r>
              <a:rPr lang="en-US" sz="1400" dirty="0" smtClean="0">
                <a:solidFill>
                  <a:srgbClr val="464646"/>
                </a:solidFill>
              </a:rPr>
              <a:t>Must </a:t>
            </a:r>
            <a:r>
              <a:rPr lang="en-US" sz="1400" dirty="0">
                <a:solidFill>
                  <a:srgbClr val="464646"/>
                </a:solidFill>
              </a:rPr>
              <a:t>identify to the SBA any other SBA-approved MP relationship and provide other MPA </a:t>
            </a:r>
          </a:p>
          <a:p>
            <a:pPr lvl="2" algn="l" eaLnBrk="1" hangingPunct="1">
              <a:buFont typeface="Arial" panose="020B0604020202020204" pitchFamily="34" charset="0"/>
              <a:buChar char="•"/>
            </a:pPr>
            <a:r>
              <a:rPr lang="en-US" sz="1400" dirty="0" smtClean="0">
                <a:solidFill>
                  <a:srgbClr val="464646"/>
                </a:solidFill>
              </a:rPr>
              <a:t>Generally </a:t>
            </a:r>
            <a:r>
              <a:rPr lang="en-US" sz="1400" dirty="0">
                <a:solidFill>
                  <a:srgbClr val="464646"/>
                </a:solidFill>
              </a:rPr>
              <a:t>- no more than one mentor at a </a:t>
            </a:r>
            <a:r>
              <a:rPr lang="en-US" sz="1400" dirty="0" smtClean="0">
                <a:solidFill>
                  <a:srgbClr val="464646"/>
                </a:solidFill>
              </a:rPr>
              <a:t>time</a:t>
            </a:r>
          </a:p>
          <a:p>
            <a:pPr lvl="2" algn="l" eaLnBrk="1" hangingPunct="1">
              <a:buFont typeface="Arial" panose="020B0604020202020204" pitchFamily="34" charset="0"/>
              <a:buChar char="•"/>
            </a:pPr>
            <a:r>
              <a:rPr lang="en-US" sz="1400" dirty="0" smtClean="0">
                <a:solidFill>
                  <a:srgbClr val="464646"/>
                </a:solidFill>
              </a:rPr>
              <a:t>Exception </a:t>
            </a:r>
            <a:r>
              <a:rPr lang="en-US" sz="1400" dirty="0">
                <a:solidFill>
                  <a:srgbClr val="464646"/>
                </a:solidFill>
              </a:rPr>
              <a:t>– may have a second mentor where the relationship will not compete or conflict with first MP relationship and second relationship pertains to an unrelated, secondary NAICS code, or the first mentor does not possess the specific expertise that the protégé </a:t>
            </a:r>
            <a:r>
              <a:rPr lang="en-US" sz="1400" dirty="0" smtClean="0">
                <a:solidFill>
                  <a:srgbClr val="464646"/>
                </a:solidFill>
              </a:rPr>
              <a:t>seeks</a:t>
            </a:r>
          </a:p>
          <a:p>
            <a:pPr lvl="2" algn="l" eaLnBrk="1" hangingPunct="1">
              <a:buFont typeface="Arial" panose="020B0604020202020204" pitchFamily="34" charset="0"/>
              <a:buChar char="•"/>
            </a:pPr>
            <a:r>
              <a:rPr lang="en-US" sz="1400" dirty="0" smtClean="0">
                <a:solidFill>
                  <a:srgbClr val="464646"/>
                </a:solidFill>
              </a:rPr>
              <a:t>A </a:t>
            </a:r>
            <a:r>
              <a:rPr lang="en-US" sz="1400" dirty="0">
                <a:solidFill>
                  <a:srgbClr val="464646"/>
                </a:solidFill>
              </a:rPr>
              <a:t>protégé firm that graduates or leaves the 8(a) BD program but continues to qualify as a small business may transfer its 8(a) mentor-protégé relationship to a small business mentor-protégé relationship by notification, without applying to and receiving approval from </a:t>
            </a:r>
            <a:r>
              <a:rPr lang="en-US" sz="1400" dirty="0" smtClean="0">
                <a:solidFill>
                  <a:srgbClr val="464646"/>
                </a:solidFill>
              </a:rPr>
              <a:t>SBA</a:t>
            </a:r>
            <a:endParaRPr lang="en-US" sz="1400" dirty="0">
              <a:solidFill>
                <a:srgbClr val="464646"/>
              </a:solidFill>
              <a:effectLst>
                <a:outerShdw blurRad="38100" dist="38100" dir="2700000" algn="tl">
                  <a:srgbClr val="C0C0C0"/>
                </a:outerShdw>
              </a:effectLst>
            </a:endParaRPr>
          </a:p>
        </p:txBody>
      </p:sp>
    </p:spTree>
    <p:extLst>
      <p:ext uri="{BB962C8B-B14F-4D97-AF65-F5344CB8AC3E}">
        <p14:creationId xmlns:p14="http://schemas.microsoft.com/office/powerpoint/2010/main" val="3143811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11</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smtClean="0"/>
              <a:t>SMALL BUSINESS JOINT VENTURES</a:t>
            </a:r>
            <a:endParaRPr lang="en-US" sz="3600" dirty="0"/>
          </a:p>
        </p:txBody>
      </p:sp>
      <p:sp>
        <p:nvSpPr>
          <p:cNvPr id="16" name="Text Box 8"/>
          <p:cNvSpPr txBox="1">
            <a:spLocks noChangeArrowheads="1"/>
          </p:cNvSpPr>
          <p:nvPr/>
        </p:nvSpPr>
        <p:spPr bwMode="auto">
          <a:xfrm>
            <a:off x="9525" y="1295400"/>
            <a:ext cx="9144000" cy="3708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2914650" lvl="6" indent="-285750" algn="l" eaLnBrk="1" hangingPunct="1">
              <a:spcBef>
                <a:spcPct val="50000"/>
              </a:spcBef>
              <a:buFont typeface="Arial" panose="020B0604020202020204" pitchFamily="34" charset="0"/>
              <a:buChar char="•"/>
              <a:defRPr/>
            </a:pPr>
            <a:endParaRPr lang="en-US" altLang="en-US" dirty="0" smtClean="0">
              <a:solidFill>
                <a:schemeClr val="tx2"/>
              </a:solidFill>
              <a:latin typeface="Arial" panose="020B0604020202020204" pitchFamily="34" charset="0"/>
            </a:endParaRPr>
          </a:p>
          <a:p>
            <a:pPr marL="2914650" lvl="6"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JV Affiliation Rules</a:t>
            </a:r>
          </a:p>
          <a:p>
            <a:pPr marL="2628900" lvl="6" indent="0" algn="l" eaLnBrk="1" hangingPunct="1">
              <a:spcBef>
                <a:spcPct val="50000"/>
              </a:spcBef>
              <a:defRPr/>
            </a:pPr>
            <a:endParaRPr lang="en-US" altLang="en-US" dirty="0" smtClean="0">
              <a:solidFill>
                <a:schemeClr val="tx2"/>
              </a:solidFill>
              <a:latin typeface="Arial" panose="020B0604020202020204" pitchFamily="34" charset="0"/>
            </a:endParaRPr>
          </a:p>
          <a:p>
            <a:pPr marL="2914650" lvl="6"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General Exceptions For Small Business JV’s</a:t>
            </a:r>
          </a:p>
          <a:p>
            <a:pPr marL="3371850" lvl="7"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JV of two or more small businesses</a:t>
            </a:r>
          </a:p>
          <a:p>
            <a:pPr marL="3371850" lvl="7"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All Small Mentor-Protégé JV’s</a:t>
            </a:r>
          </a:p>
          <a:p>
            <a:pPr marL="3371850" lvl="7"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8(a) BD Mentor-Protégé JV’s</a:t>
            </a:r>
          </a:p>
          <a:p>
            <a:pPr marL="3086100" lvl="7" indent="0" algn="l" eaLnBrk="1" hangingPunct="1">
              <a:spcBef>
                <a:spcPct val="50000"/>
              </a:spcBef>
              <a:defRPr/>
            </a:pPr>
            <a:endParaRPr lang="en-US" dirty="0">
              <a:solidFill>
                <a:schemeClr val="tx2"/>
              </a:solidFill>
              <a:effectLst>
                <a:outerShdw blurRad="38100" dist="38100" dir="2700000" algn="tl">
                  <a:srgbClr val="C0C0C0"/>
                </a:outerShdw>
              </a:effectLst>
            </a:endParaRPr>
          </a:p>
          <a:p>
            <a:pPr eaLnBrk="1" hangingPunct="1"/>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rgbClr val="464646"/>
              </a:solidFill>
              <a:effectLst>
                <a:outerShdw blurRad="38100" dist="38100" dir="2700000" algn="tl">
                  <a:srgbClr val="C0C0C0"/>
                </a:outerShdw>
              </a:effectLst>
            </a:endParaRPr>
          </a:p>
        </p:txBody>
      </p:sp>
    </p:spTree>
    <p:extLst>
      <p:ext uri="{BB962C8B-B14F-4D97-AF65-F5344CB8AC3E}">
        <p14:creationId xmlns:p14="http://schemas.microsoft.com/office/powerpoint/2010/main" val="3043682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12</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a:t>SMALL BUSINESS JOINT VENTURES</a:t>
            </a:r>
          </a:p>
        </p:txBody>
      </p:sp>
      <p:sp>
        <p:nvSpPr>
          <p:cNvPr id="16" name="Text Box 8"/>
          <p:cNvSpPr txBox="1">
            <a:spLocks noChangeArrowheads="1"/>
          </p:cNvSpPr>
          <p:nvPr/>
        </p:nvSpPr>
        <p:spPr bwMode="auto">
          <a:xfrm>
            <a:off x="9525" y="1295400"/>
            <a:ext cx="9144000"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t>JV </a:t>
            </a:r>
            <a:r>
              <a:rPr lang="en-US" dirty="0" smtClean="0">
                <a:solidFill>
                  <a:schemeClr val="tx2"/>
                </a:solidFill>
                <a:effectLst>
                  <a:outerShdw blurRad="38100" dist="38100" dir="2700000" algn="tl">
                    <a:srgbClr val="C0C0C0"/>
                  </a:outerShdw>
                </a:effectLst>
              </a:rPr>
              <a:t>Requirements For General Affiliation Exceptions</a:t>
            </a:r>
            <a:endParaRPr lang="en-US"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lvl="2" algn="l" eaLnBrk="1" hangingPunct="1">
              <a:buFont typeface="Arial" panose="020B0604020202020204" pitchFamily="34" charset="0"/>
              <a:buChar char="•"/>
            </a:pPr>
            <a:r>
              <a:rPr lang="en-US" sz="1400" dirty="0" smtClean="0">
                <a:solidFill>
                  <a:srgbClr val="464646"/>
                </a:solidFill>
              </a:rPr>
              <a:t>JV can be a separate legal entity (LLC or other) or partnership (informal or formal)</a:t>
            </a:r>
          </a:p>
          <a:p>
            <a:pPr algn="l" eaLnBrk="1" hangingPunct="1">
              <a:buFont typeface="Arial" panose="020B0604020202020204" pitchFamily="34" charset="0"/>
              <a:buChar char="•"/>
            </a:pPr>
            <a:endParaRPr lang="en-US" sz="1400" dirty="0">
              <a:solidFill>
                <a:srgbClr val="464646"/>
              </a:solidFill>
            </a:endParaRPr>
          </a:p>
          <a:p>
            <a:pPr lvl="2" algn="l" eaLnBrk="1" hangingPunct="1">
              <a:buFont typeface="Arial" panose="020B0604020202020204" pitchFamily="34" charset="0"/>
              <a:buChar char="•"/>
            </a:pPr>
            <a:r>
              <a:rPr lang="en-US" sz="1400" dirty="0" smtClean="0">
                <a:solidFill>
                  <a:srgbClr val="464646"/>
                </a:solidFill>
              </a:rPr>
              <a:t>JV </a:t>
            </a:r>
            <a:r>
              <a:rPr lang="en-US" sz="1400" dirty="0">
                <a:solidFill>
                  <a:srgbClr val="464646"/>
                </a:solidFill>
              </a:rPr>
              <a:t>agreement must be in </a:t>
            </a:r>
            <a:r>
              <a:rPr lang="en-US" sz="1400" dirty="0" smtClean="0">
                <a:solidFill>
                  <a:srgbClr val="464646"/>
                </a:solidFill>
              </a:rPr>
              <a:t>writing</a:t>
            </a:r>
          </a:p>
          <a:p>
            <a:pPr algn="l" eaLnBrk="1" hangingPunct="1">
              <a:buFont typeface="Arial" panose="020B0604020202020204" pitchFamily="34" charset="0"/>
              <a:buChar char="•"/>
            </a:pPr>
            <a:endParaRPr lang="en-US" sz="1400" dirty="0">
              <a:solidFill>
                <a:srgbClr val="464646"/>
              </a:solidFill>
            </a:endParaRPr>
          </a:p>
          <a:p>
            <a:pPr lvl="2" algn="l" eaLnBrk="1" hangingPunct="1">
              <a:buFont typeface="Arial" panose="020B0604020202020204" pitchFamily="34" charset="0"/>
              <a:buChar char="•"/>
            </a:pPr>
            <a:r>
              <a:rPr lang="en-US" sz="1400" dirty="0" smtClean="0">
                <a:solidFill>
                  <a:srgbClr val="464646"/>
                </a:solidFill>
              </a:rPr>
              <a:t>If a separate legal entity, cannot be “populated” (except for administrative functions)</a:t>
            </a:r>
            <a:endParaRPr lang="en-US" sz="1400" dirty="0">
              <a:solidFill>
                <a:srgbClr val="464646"/>
              </a:solidFill>
            </a:endParaRPr>
          </a:p>
          <a:p>
            <a:pPr algn="l" eaLnBrk="1" hangingPunct="1">
              <a:buFont typeface="Arial" panose="020B0604020202020204" pitchFamily="34" charset="0"/>
              <a:buChar char="•"/>
            </a:pPr>
            <a:endParaRPr lang="en-US" sz="1400" dirty="0" smtClean="0">
              <a:solidFill>
                <a:srgbClr val="464646"/>
              </a:solidFill>
            </a:endParaRPr>
          </a:p>
          <a:p>
            <a:pPr lvl="2" algn="l" eaLnBrk="1" hangingPunct="1">
              <a:buFont typeface="Arial" panose="020B0604020202020204" pitchFamily="34" charset="0"/>
              <a:buChar char="•"/>
            </a:pPr>
            <a:r>
              <a:rPr lang="en-US" sz="1400" dirty="0" smtClean="0">
                <a:solidFill>
                  <a:srgbClr val="464646"/>
                </a:solidFill>
              </a:rPr>
              <a:t>SBA must have access to JV only files and records</a:t>
            </a:r>
          </a:p>
          <a:p>
            <a:pPr algn="l" eaLnBrk="1" hangingPunct="1">
              <a:buFont typeface="Arial" panose="020B0604020202020204" pitchFamily="34" charset="0"/>
              <a:buChar char="•"/>
            </a:pPr>
            <a:endParaRPr lang="en-US" sz="1400" dirty="0">
              <a:solidFill>
                <a:srgbClr val="464646"/>
              </a:solidFill>
            </a:endParaRPr>
          </a:p>
        </p:txBody>
      </p:sp>
    </p:spTree>
    <p:extLst>
      <p:ext uri="{BB962C8B-B14F-4D97-AF65-F5344CB8AC3E}">
        <p14:creationId xmlns:p14="http://schemas.microsoft.com/office/powerpoint/2010/main" val="2171198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13</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a:t>SMALL BUSINESS JOINT VENTURES</a:t>
            </a:r>
          </a:p>
        </p:txBody>
      </p:sp>
      <p:sp>
        <p:nvSpPr>
          <p:cNvPr id="16" name="Text Box 8"/>
          <p:cNvSpPr txBox="1">
            <a:spLocks noChangeArrowheads="1"/>
          </p:cNvSpPr>
          <p:nvPr/>
        </p:nvSpPr>
        <p:spPr bwMode="auto">
          <a:xfrm>
            <a:off x="9525" y="1295400"/>
            <a:ext cx="867727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solidFill>
                  <a:schemeClr val="tx2"/>
                </a:solidFill>
                <a:effectLst>
                  <a:outerShdw blurRad="38100" dist="38100" dir="2700000" algn="tl">
                    <a:srgbClr val="C0C0C0"/>
                  </a:outerShdw>
                </a:effectLst>
              </a:rPr>
              <a:t>Award &amp; Performance</a:t>
            </a:r>
            <a:endParaRPr lang="en-US"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JV’s have to have own DUNS &amp; CAGE, be identified separately in SAMS, each partner listed</a:t>
            </a:r>
          </a:p>
          <a:p>
            <a:pPr lvl="4" algn="l" eaLnBrk="1" hangingPunct="1">
              <a:buFont typeface="Arial" panose="020B0604020202020204" pitchFamily="34" charset="0"/>
              <a:buChar char="•"/>
            </a:pPr>
            <a:endParaRPr lang="en-US" sz="1400" dirty="0" smtClean="0">
              <a:solidFill>
                <a:srgbClr val="464646"/>
              </a:solidFill>
            </a:endParaRPr>
          </a:p>
          <a:p>
            <a:pPr lvl="4" algn="l" eaLnBrk="1" hangingPunct="1">
              <a:buFont typeface="Arial" panose="020B0604020202020204" pitchFamily="34" charset="0"/>
              <a:buChar char="•"/>
            </a:pPr>
            <a:r>
              <a:rPr lang="en-US" sz="1400" dirty="0">
                <a:solidFill>
                  <a:srgbClr val="464646"/>
                </a:solidFill>
              </a:rPr>
              <a:t>JV parties must certify before performance that they will comply with regulations and </a:t>
            </a:r>
            <a:r>
              <a:rPr lang="en-US" sz="1400" dirty="0" smtClean="0">
                <a:solidFill>
                  <a:srgbClr val="464646"/>
                </a:solidFill>
              </a:rPr>
              <a:t>JVA</a:t>
            </a:r>
          </a:p>
          <a:p>
            <a:pPr marL="1828800" lvl="4" indent="0" algn="l" eaLnBrk="1" hangingPunct="1"/>
            <a:endParaRPr lang="en-US" sz="1400" dirty="0" smtClean="0">
              <a:solidFill>
                <a:srgbClr val="464646"/>
              </a:solidFill>
            </a:endParaRPr>
          </a:p>
          <a:p>
            <a:pPr lvl="4" algn="l" eaLnBrk="1" hangingPunct="1">
              <a:buFont typeface="Arial" panose="020B0604020202020204" pitchFamily="34" charset="0"/>
              <a:buChar char="•"/>
            </a:pPr>
            <a:r>
              <a:rPr lang="en-US" sz="1400" dirty="0">
                <a:solidFill>
                  <a:srgbClr val="464646"/>
                </a:solidFill>
              </a:rPr>
              <a:t>JV </a:t>
            </a:r>
            <a:r>
              <a:rPr lang="en-US" sz="1400" dirty="0" smtClean="0">
                <a:solidFill>
                  <a:srgbClr val="464646"/>
                </a:solidFill>
              </a:rPr>
              <a:t>parties </a:t>
            </a:r>
            <a:r>
              <a:rPr lang="en-US" sz="1400" dirty="0">
                <a:solidFill>
                  <a:srgbClr val="464646"/>
                </a:solidFill>
              </a:rPr>
              <a:t>must </a:t>
            </a:r>
            <a:r>
              <a:rPr lang="en-US" sz="1400" dirty="0" smtClean="0">
                <a:solidFill>
                  <a:srgbClr val="464646"/>
                </a:solidFill>
              </a:rPr>
              <a:t>also annually report how meeting performance of work requirements</a:t>
            </a:r>
            <a:endParaRPr lang="en-US" sz="1400" dirty="0">
              <a:solidFill>
                <a:srgbClr val="464646"/>
              </a:solidFill>
            </a:endParaRPr>
          </a:p>
          <a:p>
            <a:pPr marL="1828800" lvl="4" indent="0" algn="l" eaLnBrk="1" hangingPunct="1"/>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Agency must consider past performance of the JV parties, including SDVOSB, </a:t>
            </a:r>
            <a:r>
              <a:rPr lang="en-US" sz="1400" dirty="0" err="1" smtClean="0">
                <a:solidFill>
                  <a:srgbClr val="464646"/>
                </a:solidFill>
              </a:rPr>
              <a:t>HUBZone</a:t>
            </a:r>
            <a:r>
              <a:rPr lang="en-US" sz="1400" dirty="0" smtClean="0">
                <a:solidFill>
                  <a:srgbClr val="464646"/>
                </a:solidFill>
              </a:rPr>
              <a:t> and WOSB Joint Ventures</a:t>
            </a:r>
            <a:endParaRPr lang="en-US" sz="1400" dirty="0">
              <a:solidFill>
                <a:srgbClr val="464646"/>
              </a:solidFill>
              <a:effectLst>
                <a:outerShdw blurRad="38100" dist="38100" dir="2700000" algn="tl">
                  <a:srgbClr val="C0C0C0"/>
                </a:outerShdw>
              </a:effectLst>
            </a:endParaRPr>
          </a:p>
        </p:txBody>
      </p:sp>
    </p:spTree>
    <p:extLst>
      <p:ext uri="{BB962C8B-B14F-4D97-AF65-F5344CB8AC3E}">
        <p14:creationId xmlns:p14="http://schemas.microsoft.com/office/powerpoint/2010/main" val="9861184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14</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smtClean="0"/>
              <a:t>8(a) BD PROGRAM</a:t>
            </a:r>
            <a:endParaRPr lang="en-US" sz="3600" dirty="0"/>
          </a:p>
        </p:txBody>
      </p:sp>
      <p:sp>
        <p:nvSpPr>
          <p:cNvPr id="16" name="Text Box 8"/>
          <p:cNvSpPr txBox="1">
            <a:spLocks noChangeArrowheads="1"/>
          </p:cNvSpPr>
          <p:nvPr/>
        </p:nvSpPr>
        <p:spPr bwMode="auto">
          <a:xfrm>
            <a:off x="9525" y="1295400"/>
            <a:ext cx="9144000"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endParaRPr lang="en-US" dirty="0">
              <a:solidFill>
                <a:schemeClr val="tx2"/>
              </a:solidFill>
              <a:effectLst>
                <a:outerShdw blurRad="38100" dist="38100" dir="2700000" algn="tl">
                  <a:srgbClr val="C0C0C0"/>
                </a:outerShdw>
              </a:effectLst>
            </a:endParaRPr>
          </a:p>
          <a:p>
            <a:pPr eaLnBrk="1" hangingPunct="1"/>
            <a:r>
              <a:rPr lang="en-US" dirty="0" smtClean="0">
                <a:solidFill>
                  <a:schemeClr val="tx2"/>
                </a:solidFill>
                <a:effectLst>
                  <a:outerShdw blurRad="38100" dist="38100" dir="2700000" algn="tl">
                    <a:srgbClr val="C0C0C0"/>
                  </a:outerShdw>
                </a:effectLst>
              </a:rPr>
              <a:t>Eligibility</a:t>
            </a:r>
          </a:p>
          <a:p>
            <a:pPr eaLnBrk="1" hangingPunct="1"/>
            <a:endParaRPr lang="en-US"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p>
          <a:p>
            <a:pPr lvl="4" algn="l" eaLnBrk="1" hangingPunct="1">
              <a:buFont typeface="Arial" panose="020B0604020202020204" pitchFamily="34" charset="0"/>
              <a:buChar char="•"/>
            </a:pPr>
            <a:r>
              <a:rPr lang="en-US" sz="1400" dirty="0" smtClean="0">
                <a:solidFill>
                  <a:srgbClr val="464646"/>
                </a:solidFill>
              </a:rPr>
              <a:t>Social Disadvantage – evidence by itself must establish social disadvantage</a:t>
            </a:r>
          </a:p>
          <a:p>
            <a:pPr marL="1828800" lvl="4" indent="0" algn="l" eaLnBrk="1" hangingPunct="1"/>
            <a:endParaRPr lang="en-US" sz="1400" dirty="0" smtClean="0">
              <a:solidFill>
                <a:srgbClr val="464646"/>
              </a:solidFill>
            </a:endParaRPr>
          </a:p>
          <a:p>
            <a:pPr marL="1828800" lvl="4" indent="0" algn="l" eaLnBrk="1" hangingPunct="1"/>
            <a:endParaRPr lang="en-US" sz="1400" dirty="0" smtClean="0">
              <a:solidFill>
                <a:srgbClr val="464646"/>
              </a:solidFill>
            </a:endParaRPr>
          </a:p>
          <a:p>
            <a:pPr marL="1828800" lvl="4" indent="0" algn="l" eaLnBrk="1" hangingPunct="1"/>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Control By Disadvantaged Individual –  managerial experience</a:t>
            </a:r>
          </a:p>
          <a:p>
            <a:pPr marL="1828800" lvl="4" indent="0" algn="l" eaLnBrk="1" hangingPunct="1"/>
            <a:endParaRPr lang="en-US" sz="1400" dirty="0" smtClean="0">
              <a:solidFill>
                <a:srgbClr val="464646"/>
              </a:solidFill>
            </a:endParaRPr>
          </a:p>
        </p:txBody>
      </p:sp>
    </p:spTree>
    <p:extLst>
      <p:ext uri="{BB962C8B-B14F-4D97-AF65-F5344CB8AC3E}">
        <p14:creationId xmlns:p14="http://schemas.microsoft.com/office/powerpoint/2010/main" val="2082370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15</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smtClean="0"/>
              <a:t>8(a) BD PROGRAM</a:t>
            </a:r>
            <a:endParaRPr lang="en-US" sz="3600" dirty="0"/>
          </a:p>
        </p:txBody>
      </p:sp>
      <p:sp>
        <p:nvSpPr>
          <p:cNvPr id="16" name="Text Box 8"/>
          <p:cNvSpPr txBox="1">
            <a:spLocks noChangeArrowheads="1"/>
          </p:cNvSpPr>
          <p:nvPr/>
        </p:nvSpPr>
        <p:spPr bwMode="auto">
          <a:xfrm>
            <a:off x="9525" y="1295400"/>
            <a:ext cx="9144000"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solidFill>
                  <a:schemeClr val="tx2"/>
                </a:solidFill>
                <a:effectLst>
                  <a:outerShdw blurRad="38100" dist="38100" dir="2700000" algn="tl">
                    <a:srgbClr val="C0C0C0"/>
                  </a:outerShdw>
                </a:effectLst>
              </a:rPr>
              <a:t>Application</a:t>
            </a:r>
            <a:endParaRPr lang="en-US"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p>
          <a:p>
            <a:pPr lvl="4" algn="l" eaLnBrk="1" hangingPunct="1">
              <a:buFont typeface="Arial" panose="020B0604020202020204" pitchFamily="34" charset="0"/>
              <a:buChar char="•"/>
            </a:pPr>
            <a:r>
              <a:rPr lang="en-US" sz="1400" dirty="0" smtClean="0">
                <a:solidFill>
                  <a:srgbClr val="464646"/>
                </a:solidFill>
              </a:rPr>
              <a:t>Economic Disadvantage </a:t>
            </a:r>
            <a:r>
              <a:rPr lang="en-US" sz="1400" dirty="0">
                <a:solidFill>
                  <a:srgbClr val="464646"/>
                </a:solidFill>
              </a:rPr>
              <a:t>– No </a:t>
            </a:r>
            <a:r>
              <a:rPr lang="en-US" sz="1400" dirty="0" smtClean="0">
                <a:solidFill>
                  <a:srgbClr val="464646"/>
                </a:solidFill>
              </a:rPr>
              <a:t>narrative statement </a:t>
            </a:r>
            <a:r>
              <a:rPr lang="en-US" sz="1400" dirty="0">
                <a:solidFill>
                  <a:srgbClr val="464646"/>
                </a:solidFill>
              </a:rPr>
              <a:t>required</a:t>
            </a:r>
          </a:p>
          <a:p>
            <a:pPr lvl="4" algn="l" eaLnBrk="1" hangingPunct="1">
              <a:buFont typeface="Arial" panose="020B0604020202020204" pitchFamily="34" charset="0"/>
              <a:buChar char="•"/>
            </a:pPr>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Supporting Financial Documents – No tax transcript request required</a:t>
            </a:r>
          </a:p>
          <a:p>
            <a:pPr lvl="4" algn="l" eaLnBrk="1" hangingPunct="1">
              <a:buFont typeface="Arial" panose="020B0604020202020204" pitchFamily="34" charset="0"/>
              <a:buChar char="•"/>
            </a:pPr>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Filed electronically, no wet signatures</a:t>
            </a:r>
          </a:p>
          <a:p>
            <a:pPr lvl="4" algn="l" eaLnBrk="1" hangingPunct="1">
              <a:buFont typeface="Arial" panose="020B0604020202020204" pitchFamily="34" charset="0"/>
              <a:buChar char="•"/>
            </a:pPr>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Minor criminal violations</a:t>
            </a:r>
          </a:p>
          <a:p>
            <a:pPr marL="1828800" lvl="4" indent="0" algn="l" eaLnBrk="1" hangingPunct="1"/>
            <a:endParaRPr lang="en-US" sz="1400" dirty="0" smtClean="0">
              <a:solidFill>
                <a:srgbClr val="464646"/>
              </a:solidFill>
            </a:endParaRPr>
          </a:p>
        </p:txBody>
      </p:sp>
    </p:spTree>
    <p:extLst>
      <p:ext uri="{BB962C8B-B14F-4D97-AF65-F5344CB8AC3E}">
        <p14:creationId xmlns:p14="http://schemas.microsoft.com/office/powerpoint/2010/main" val="3901441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16</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smtClean="0"/>
              <a:t>FINAL THOUGHTS</a:t>
            </a:r>
            <a:endParaRPr lang="en-US" sz="3600" dirty="0"/>
          </a:p>
        </p:txBody>
      </p:sp>
      <p:sp>
        <p:nvSpPr>
          <p:cNvPr id="16" name="Text Box 8"/>
          <p:cNvSpPr txBox="1">
            <a:spLocks noChangeArrowheads="1"/>
          </p:cNvSpPr>
          <p:nvPr/>
        </p:nvSpPr>
        <p:spPr bwMode="auto">
          <a:xfrm>
            <a:off x="9525" y="1295400"/>
            <a:ext cx="9144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solidFill>
                  <a:schemeClr val="tx2"/>
                </a:solidFill>
                <a:effectLst>
                  <a:outerShdw blurRad="38100" dist="38100" dir="2700000" algn="tl">
                    <a:srgbClr val="C0C0C0"/>
                  </a:outerShdw>
                </a:effectLst>
              </a:rPr>
              <a:t>Increasing Collaborations</a:t>
            </a:r>
            <a:endParaRPr lang="en-US"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p>
          <a:p>
            <a:pPr lvl="4" algn="l" eaLnBrk="1" hangingPunct="1">
              <a:buFont typeface="Arial" panose="020B0604020202020204" pitchFamily="34" charset="0"/>
              <a:buChar char="•"/>
            </a:pPr>
            <a:endParaRPr lang="en-US" dirty="0" smtClean="0">
              <a:solidFill>
                <a:srgbClr val="464646"/>
              </a:solidFill>
            </a:endParaRPr>
          </a:p>
          <a:p>
            <a:pPr lvl="4" algn="l" eaLnBrk="1" hangingPunct="1">
              <a:buFont typeface="Arial" panose="020B0604020202020204" pitchFamily="34" charset="0"/>
              <a:buChar char="•"/>
            </a:pPr>
            <a:r>
              <a:rPr lang="en-US" dirty="0" smtClean="0">
                <a:solidFill>
                  <a:srgbClr val="464646"/>
                </a:solidFill>
              </a:rPr>
              <a:t>New All Small MP – 2000 protégés, $2B contract awards</a:t>
            </a:r>
            <a:endParaRPr lang="en-US" dirty="0">
              <a:solidFill>
                <a:srgbClr val="464646"/>
              </a:solidFill>
            </a:endParaRPr>
          </a:p>
          <a:p>
            <a:pPr lvl="4" algn="l" eaLnBrk="1" hangingPunct="1">
              <a:buFont typeface="Arial" panose="020B0604020202020204" pitchFamily="34" charset="0"/>
              <a:buChar char="•"/>
            </a:pPr>
            <a:endParaRPr lang="en-US" dirty="0" smtClean="0">
              <a:solidFill>
                <a:srgbClr val="464646"/>
              </a:solidFill>
            </a:endParaRPr>
          </a:p>
          <a:p>
            <a:pPr lvl="4" algn="l" eaLnBrk="1" hangingPunct="1">
              <a:buFont typeface="Arial" panose="020B0604020202020204" pitchFamily="34" charset="0"/>
              <a:buChar char="•"/>
            </a:pPr>
            <a:endParaRPr lang="en-US" dirty="0" smtClean="0">
              <a:solidFill>
                <a:srgbClr val="464646"/>
              </a:solidFill>
            </a:endParaRPr>
          </a:p>
          <a:p>
            <a:pPr lvl="4" algn="l" eaLnBrk="1" hangingPunct="1">
              <a:buFont typeface="Arial" panose="020B0604020202020204" pitchFamily="34" charset="0"/>
              <a:buChar char="•"/>
            </a:pPr>
            <a:r>
              <a:rPr lang="en-US" dirty="0" smtClean="0">
                <a:solidFill>
                  <a:srgbClr val="464646"/>
                </a:solidFill>
              </a:rPr>
              <a:t>Think Creatively</a:t>
            </a:r>
          </a:p>
          <a:p>
            <a:pPr lvl="4" algn="l" eaLnBrk="1" hangingPunct="1">
              <a:buFont typeface="Arial" panose="020B0604020202020204" pitchFamily="34" charset="0"/>
              <a:buChar char="•"/>
            </a:pPr>
            <a:endParaRPr lang="en-US" dirty="0" smtClean="0">
              <a:solidFill>
                <a:srgbClr val="464646"/>
              </a:solidFill>
            </a:endParaRPr>
          </a:p>
          <a:p>
            <a:pPr marL="1828800" lvl="4" indent="0" algn="l" eaLnBrk="1" hangingPunct="1"/>
            <a:endParaRPr lang="en-US" sz="1400" dirty="0" smtClean="0">
              <a:solidFill>
                <a:srgbClr val="464646"/>
              </a:solidFill>
            </a:endParaRPr>
          </a:p>
        </p:txBody>
      </p:sp>
    </p:spTree>
    <p:extLst>
      <p:ext uri="{BB962C8B-B14F-4D97-AF65-F5344CB8AC3E}">
        <p14:creationId xmlns:p14="http://schemas.microsoft.com/office/powerpoint/2010/main" val="2363829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17</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a:bodyPr>
          <a:lstStyle/>
          <a:p>
            <a:pPr algn="ctr" eaLnBrk="1" fontAlgn="auto" hangingPunct="1">
              <a:spcAft>
                <a:spcPts val="0"/>
              </a:spcAft>
              <a:defRPr/>
            </a:pPr>
            <a:r>
              <a:rPr lang="en-US" sz="3600" dirty="0" smtClean="0"/>
              <a:t>CONTACT INFORMATION</a:t>
            </a:r>
            <a:endParaRPr lang="en-US" sz="3600" dirty="0"/>
          </a:p>
        </p:txBody>
      </p:sp>
      <p:sp>
        <p:nvSpPr>
          <p:cNvPr id="16" name="Text Box 8"/>
          <p:cNvSpPr txBox="1">
            <a:spLocks noChangeArrowheads="1"/>
          </p:cNvSpPr>
          <p:nvPr/>
        </p:nvSpPr>
        <p:spPr bwMode="auto">
          <a:xfrm>
            <a:off x="9525" y="1295400"/>
            <a:ext cx="9144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3200" dirty="0" smtClean="0">
              <a:solidFill>
                <a:schemeClr val="tx2"/>
              </a:solidFill>
              <a:effectLst>
                <a:outerShdw blurRad="38100" dist="38100" dir="2700000" algn="tl">
                  <a:srgbClr val="C0C0C0"/>
                </a:outerShdw>
              </a:effectLst>
            </a:endParaRPr>
          </a:p>
          <a:p>
            <a:pPr marL="1828800" lvl="4" indent="0" algn="l" eaLnBrk="1" hangingPunct="1"/>
            <a:r>
              <a:rPr lang="en-US" sz="3200" dirty="0" smtClean="0">
                <a:solidFill>
                  <a:srgbClr val="464646"/>
                </a:solidFill>
              </a:rPr>
              <a:t>Mark A. </a:t>
            </a:r>
            <a:r>
              <a:rPr lang="en-US" sz="3200" dirty="0" err="1" smtClean="0">
                <a:solidFill>
                  <a:srgbClr val="464646"/>
                </a:solidFill>
              </a:rPr>
              <a:t>Amadeo</a:t>
            </a:r>
            <a:endParaRPr lang="en-US" sz="3200" dirty="0" smtClean="0">
              <a:solidFill>
                <a:srgbClr val="464646"/>
              </a:solidFill>
            </a:endParaRPr>
          </a:p>
          <a:p>
            <a:pPr marL="1828800" lvl="4" indent="0" algn="l" eaLnBrk="1" hangingPunct="1"/>
            <a:r>
              <a:rPr lang="en-US" sz="3200" dirty="0" err="1" smtClean="0">
                <a:solidFill>
                  <a:srgbClr val="464646"/>
                </a:solidFill>
              </a:rPr>
              <a:t>Amadeo</a:t>
            </a:r>
            <a:r>
              <a:rPr lang="en-US" sz="3200" dirty="0" smtClean="0">
                <a:solidFill>
                  <a:srgbClr val="464646"/>
                </a:solidFill>
              </a:rPr>
              <a:t> Law Firm, PLLC</a:t>
            </a:r>
          </a:p>
          <a:p>
            <a:pPr marL="1828800" lvl="4" indent="0" algn="l" eaLnBrk="1" hangingPunct="1"/>
            <a:r>
              <a:rPr lang="en-US" sz="3200" dirty="0" smtClean="0">
                <a:solidFill>
                  <a:srgbClr val="464646"/>
                </a:solidFill>
              </a:rPr>
              <a:t>(202) 640-2090</a:t>
            </a:r>
          </a:p>
          <a:p>
            <a:pPr marL="1828800" lvl="4" indent="0" algn="l" eaLnBrk="1" hangingPunct="1"/>
            <a:r>
              <a:rPr lang="en-US" sz="3200" dirty="0" smtClean="0">
                <a:solidFill>
                  <a:srgbClr val="464646"/>
                </a:solidFill>
              </a:rPr>
              <a:t>mamadeo@amadeolaw.com</a:t>
            </a:r>
          </a:p>
          <a:p>
            <a:pPr marL="1828800" lvl="4" indent="0" algn="l" eaLnBrk="1" hangingPunct="1"/>
            <a:r>
              <a:rPr lang="en-US" sz="3200" dirty="0" smtClean="0">
                <a:solidFill>
                  <a:srgbClr val="464646"/>
                </a:solidFill>
              </a:rPr>
              <a:t>www.amadeolaw.com</a:t>
            </a:r>
            <a:r>
              <a:rPr lang="en-US" sz="3200" dirty="0">
                <a:solidFill>
                  <a:srgbClr val="464646"/>
                </a:solidFill>
              </a:rPr>
              <a:t/>
            </a:r>
            <a:br>
              <a:rPr lang="en-US" sz="3200" dirty="0">
                <a:solidFill>
                  <a:srgbClr val="464646"/>
                </a:solidFill>
              </a:rPr>
            </a:br>
            <a:endParaRPr lang="en-US" sz="3200" dirty="0" smtClean="0">
              <a:solidFill>
                <a:srgbClr val="464646"/>
              </a:solidFill>
            </a:endParaRPr>
          </a:p>
          <a:p>
            <a:pPr marL="1828800" lvl="4" indent="0" algn="l" eaLnBrk="1" hangingPunct="1"/>
            <a:r>
              <a:rPr lang="en-US" sz="3200" dirty="0" smtClean="0">
                <a:solidFill>
                  <a:srgbClr val="464646"/>
                </a:solidFill>
              </a:rPr>
              <a:t>On LinkedIn</a:t>
            </a:r>
            <a:endParaRPr lang="en-US" sz="3200" dirty="0">
              <a:solidFill>
                <a:srgbClr val="464646"/>
              </a:solidFill>
            </a:endParaRPr>
          </a:p>
          <a:p>
            <a:pPr marL="1828800" lvl="4" indent="0" algn="l" eaLnBrk="1" hangingPunct="1"/>
            <a:endParaRPr lang="en-US" sz="1400" dirty="0" smtClean="0">
              <a:solidFill>
                <a:srgbClr val="464646"/>
              </a:solidFill>
            </a:endParaRPr>
          </a:p>
        </p:txBody>
      </p:sp>
    </p:spTree>
    <p:extLst>
      <p:ext uri="{BB962C8B-B14F-4D97-AF65-F5344CB8AC3E}">
        <p14:creationId xmlns:p14="http://schemas.microsoft.com/office/powerpoint/2010/main" val="371454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304800"/>
            <a:ext cx="8229600" cy="792163"/>
          </a:xfrm>
        </p:spPr>
        <p:txBody>
          <a:bodyPr/>
          <a:lstStyle/>
          <a:p>
            <a:pPr algn="ctr" eaLnBrk="1" fontAlgn="auto" hangingPunct="1">
              <a:spcAft>
                <a:spcPts val="0"/>
              </a:spcAft>
              <a:defRPr/>
            </a:pPr>
            <a:r>
              <a:rPr lang="en-US" sz="3600" dirty="0" smtClean="0"/>
              <a:t>ABOUT SPEAKER</a:t>
            </a:r>
            <a:endParaRPr lang="en-US" sz="3600" dirty="0"/>
          </a:p>
        </p:txBody>
      </p:sp>
      <p:sp>
        <p:nvSpPr>
          <p:cNvPr id="11267" name="Rectangle 3"/>
          <p:cNvSpPr>
            <a:spLocks noGrp="1" noChangeArrowheads="1"/>
          </p:cNvSpPr>
          <p:nvPr>
            <p:ph type="body" sz="half" idx="1"/>
          </p:nvPr>
        </p:nvSpPr>
        <p:spPr/>
        <p:txBody>
          <a:bodyPr/>
          <a:lstStyle/>
          <a:p>
            <a:pPr eaLnBrk="1" hangingPunct="1"/>
            <a:endParaRPr lang="en-US" sz="2800" smtClean="0"/>
          </a:p>
          <a:p>
            <a:pPr eaLnBrk="1" hangingPunct="1">
              <a:buFont typeface="Wingdings" panose="05000000000000000000" pitchFamily="2" charset="2"/>
              <a:buNone/>
            </a:pPr>
            <a:endParaRPr lang="en-US" sz="280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2</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sp>
        <p:nvSpPr>
          <p:cNvPr id="130056" name="Text Box 8"/>
          <p:cNvSpPr txBox="1">
            <a:spLocks noChangeArrowheads="1"/>
          </p:cNvSpPr>
          <p:nvPr/>
        </p:nvSpPr>
        <p:spPr bwMode="auto">
          <a:xfrm>
            <a:off x="2217419" y="1372444"/>
            <a:ext cx="5402581"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257300" indent="-3429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285750"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Over </a:t>
            </a:r>
            <a:r>
              <a:rPr lang="en-US" altLang="en-US" dirty="0">
                <a:solidFill>
                  <a:schemeClr val="tx2"/>
                </a:solidFill>
                <a:latin typeface="Arial" panose="020B0604020202020204" pitchFamily="34" charset="0"/>
              </a:rPr>
              <a:t>20 years of experience as government counsel &amp; law firm counsel</a:t>
            </a: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Before starting boutique law firm, was a partner at DC law firm</a:t>
            </a: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LL.M. Georgetown University Law Center; J.D. University of Wisconsin Law School;  B.A. Boston College</a:t>
            </a: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Member of several business, government contracting &amp; technology groups in DC, Maryland &amp; Virginia</a:t>
            </a:r>
          </a:p>
          <a:p>
            <a:pPr eaLnBrk="1" hangingPunct="1">
              <a:spcBef>
                <a:spcPct val="50000"/>
              </a:spcBef>
              <a:buFontTx/>
              <a:buNone/>
              <a:defRPr/>
            </a:pPr>
            <a:endParaRPr lang="en-US" altLang="en-US" dirty="0">
              <a:solidFill>
                <a:schemeClr val="tx2"/>
              </a:solidFill>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304800"/>
            <a:ext cx="8229600" cy="792163"/>
          </a:xfrm>
        </p:spPr>
        <p:txBody>
          <a:bodyPr/>
          <a:lstStyle/>
          <a:p>
            <a:pPr algn="ctr" eaLnBrk="1" fontAlgn="auto" hangingPunct="1">
              <a:spcAft>
                <a:spcPts val="0"/>
              </a:spcAft>
              <a:defRPr/>
            </a:pPr>
            <a:r>
              <a:rPr lang="en-US" sz="3600" dirty="0" smtClean="0"/>
              <a:t>ABOUT FIRM</a:t>
            </a:r>
            <a:endParaRPr lang="en-US" sz="3600" dirty="0"/>
          </a:p>
        </p:txBody>
      </p:sp>
      <p:sp>
        <p:nvSpPr>
          <p:cNvPr id="11267" name="Rectangle 3"/>
          <p:cNvSpPr>
            <a:spLocks noGrp="1" noChangeArrowheads="1"/>
          </p:cNvSpPr>
          <p:nvPr>
            <p:ph type="body" sz="half" idx="1"/>
          </p:nvPr>
        </p:nvSpPr>
        <p:spPr/>
        <p:txBody>
          <a:bodyPr/>
          <a:lstStyle/>
          <a:p>
            <a:pPr eaLnBrk="1" hangingPunct="1"/>
            <a:endParaRPr lang="en-US" sz="2800" smtClean="0"/>
          </a:p>
          <a:p>
            <a:pPr eaLnBrk="1" hangingPunct="1">
              <a:buFont typeface="Wingdings" panose="05000000000000000000" pitchFamily="2" charset="2"/>
              <a:buNone/>
            </a:pPr>
            <a:endParaRPr lang="en-US" sz="280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3</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sp>
        <p:nvSpPr>
          <p:cNvPr id="130056" name="Text Box 8"/>
          <p:cNvSpPr txBox="1">
            <a:spLocks noChangeArrowheads="1"/>
          </p:cNvSpPr>
          <p:nvPr/>
        </p:nvSpPr>
        <p:spPr bwMode="auto">
          <a:xfrm>
            <a:off x="2217419" y="1372444"/>
            <a:ext cx="5402581" cy="3000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257300" indent="-3429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Offices in DC, Bethesda &amp; Frederick</a:t>
            </a: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Litigation background helps avoid pitfalls</a:t>
            </a: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Focus on Government Contracting &amp; Technology</a:t>
            </a: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Government Contracts</a:t>
            </a:r>
          </a:p>
          <a:p>
            <a:pPr marL="514350" indent="-285750" algn="l" eaLnBrk="1" hangingPunct="1">
              <a:spcBef>
                <a:spcPct val="50000"/>
              </a:spcBef>
              <a:buFont typeface="Arial" panose="020B0604020202020204" pitchFamily="34" charset="0"/>
              <a:buChar char="•"/>
              <a:defRPr/>
            </a:pPr>
            <a:r>
              <a:rPr lang="en-US" altLang="en-US" sz="1400" dirty="0" smtClean="0">
                <a:solidFill>
                  <a:schemeClr val="tx2"/>
                </a:solidFill>
                <a:latin typeface="Arial" panose="020B0604020202020204" pitchFamily="34" charset="0"/>
              </a:rPr>
              <a:t>Teaming, Subcontract Agreements, JV’s</a:t>
            </a:r>
          </a:p>
          <a:p>
            <a:pPr marL="514350" indent="-285750" algn="l" eaLnBrk="1" hangingPunct="1">
              <a:spcBef>
                <a:spcPct val="50000"/>
              </a:spcBef>
              <a:buFont typeface="Arial" panose="020B0604020202020204" pitchFamily="34" charset="0"/>
              <a:buChar char="•"/>
              <a:defRPr/>
            </a:pPr>
            <a:r>
              <a:rPr lang="en-US" altLang="en-US" sz="1400" dirty="0">
                <a:solidFill>
                  <a:schemeClr val="tx2"/>
                </a:solidFill>
                <a:latin typeface="Arial" panose="020B0604020202020204" pitchFamily="34" charset="0"/>
              </a:rPr>
              <a:t>Review/negotiation: FAR/DFARS </a:t>
            </a:r>
            <a:r>
              <a:rPr lang="en-US" altLang="en-US" sz="1400" dirty="0" smtClean="0">
                <a:solidFill>
                  <a:schemeClr val="tx2"/>
                </a:solidFill>
                <a:latin typeface="Arial" panose="020B0604020202020204" pitchFamily="34" charset="0"/>
              </a:rPr>
              <a:t>compliance</a:t>
            </a:r>
            <a:endParaRPr lang="en-US" altLang="en-US" sz="1400" dirty="0">
              <a:solidFill>
                <a:schemeClr val="tx2"/>
              </a:solidFill>
              <a:latin typeface="Arial" panose="020B0604020202020204" pitchFamily="34" charset="0"/>
            </a:endParaRPr>
          </a:p>
          <a:p>
            <a:pPr marL="514350" indent="-285750" algn="l" eaLnBrk="1" hangingPunct="1">
              <a:spcBef>
                <a:spcPct val="50000"/>
              </a:spcBef>
              <a:buFont typeface="Arial" panose="020B0604020202020204" pitchFamily="34" charset="0"/>
              <a:buChar char="•"/>
              <a:defRPr/>
            </a:pPr>
            <a:r>
              <a:rPr lang="en-US" altLang="en-US" sz="1400" dirty="0">
                <a:solidFill>
                  <a:schemeClr val="tx2"/>
                </a:solidFill>
                <a:latin typeface="Arial" panose="020B0604020202020204" pitchFamily="34" charset="0"/>
              </a:rPr>
              <a:t>Technology: IP preservation &amp; commercialization</a:t>
            </a:r>
          </a:p>
          <a:p>
            <a:pPr eaLnBrk="1" hangingPunct="1">
              <a:spcBef>
                <a:spcPct val="50000"/>
              </a:spcBef>
              <a:buFontTx/>
              <a:buNone/>
              <a:defRPr/>
            </a:pPr>
            <a:endParaRPr lang="en-US" altLang="en-US" dirty="0">
              <a:solidFill>
                <a:schemeClr val="tx2"/>
              </a:solidFill>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Tree>
    <p:extLst>
      <p:ext uri="{BB962C8B-B14F-4D97-AF65-F5344CB8AC3E}">
        <p14:creationId xmlns:p14="http://schemas.microsoft.com/office/powerpoint/2010/main" val="3027090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304800"/>
            <a:ext cx="8229600" cy="792163"/>
          </a:xfrm>
        </p:spPr>
        <p:txBody>
          <a:bodyPr/>
          <a:lstStyle/>
          <a:p>
            <a:pPr algn="ctr" eaLnBrk="1" fontAlgn="auto" hangingPunct="1">
              <a:spcAft>
                <a:spcPts val="0"/>
              </a:spcAft>
              <a:defRPr/>
            </a:pPr>
            <a:r>
              <a:rPr lang="en-US" sz="3600" dirty="0" smtClean="0"/>
              <a:t>INTRODUCTION</a:t>
            </a:r>
            <a:endParaRPr lang="en-US" sz="3600" dirty="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4</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30056" name="Text Box 8"/>
          <p:cNvSpPr txBox="1">
            <a:spLocks noChangeArrowheads="1"/>
          </p:cNvSpPr>
          <p:nvPr/>
        </p:nvSpPr>
        <p:spPr bwMode="auto">
          <a:xfrm>
            <a:off x="1870708" y="1494828"/>
            <a:ext cx="5402581"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257300" indent="-3429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indent="0" eaLnBrk="1" hangingPunct="1">
              <a:spcBef>
                <a:spcPct val="50000"/>
              </a:spcBef>
              <a:defRPr/>
            </a:pPr>
            <a:r>
              <a:rPr lang="en-US" dirty="0" smtClean="0"/>
              <a:t> </a:t>
            </a:r>
            <a:r>
              <a:rPr lang="en-US" b="1" dirty="0" smtClean="0">
                <a:solidFill>
                  <a:schemeClr val="tx2"/>
                </a:solidFill>
                <a:effectLst>
                  <a:outerShdw blurRad="38100" dist="38100" dir="2700000" algn="tl">
                    <a:srgbClr val="C0C0C0"/>
                  </a:outerShdw>
                </a:effectLst>
              </a:rPr>
              <a:t>July 2016 SBA Rule Changes</a:t>
            </a:r>
            <a:r>
              <a:rPr lang="en-US" dirty="0" smtClean="0">
                <a:solidFill>
                  <a:schemeClr val="tx2"/>
                </a:solidFill>
                <a:effectLst>
                  <a:outerShdw blurRad="38100" dist="38100" dir="2700000" algn="tl">
                    <a:srgbClr val="C0C0C0"/>
                  </a:outerShdw>
                </a:effectLst>
              </a:rPr>
              <a:t/>
            </a:r>
            <a:br>
              <a:rPr lang="en-US" dirty="0" smtClean="0">
                <a:solidFill>
                  <a:schemeClr val="tx2"/>
                </a:solidFill>
                <a:effectLst>
                  <a:outerShdw blurRad="38100" dist="38100" dir="2700000" algn="tl">
                    <a:srgbClr val="C0C0C0"/>
                  </a:outerShdw>
                </a:effectLst>
              </a:rPr>
            </a:br>
            <a:endParaRPr lang="en-US" altLang="en-US" dirty="0" smtClean="0">
              <a:solidFill>
                <a:schemeClr val="tx2"/>
              </a:solidFill>
              <a:latin typeface="Arial" panose="020B0604020202020204" pitchFamily="34" charset="0"/>
            </a:endParaRPr>
          </a:p>
          <a:p>
            <a:pPr marL="685800" lvl="1"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All Small </a:t>
            </a:r>
            <a:r>
              <a:rPr lang="en-US" altLang="en-US" dirty="0" smtClean="0">
                <a:solidFill>
                  <a:srgbClr val="464646"/>
                </a:solidFill>
                <a:latin typeface="Arial" panose="020B0604020202020204" pitchFamily="34" charset="0"/>
              </a:rPr>
              <a:t>Mentor-Protégé Program</a:t>
            </a:r>
          </a:p>
          <a:p>
            <a:pPr marL="0" indent="0" algn="l" eaLnBrk="1" hangingPunct="1">
              <a:spcBef>
                <a:spcPct val="50000"/>
              </a:spcBef>
              <a:defRPr/>
            </a:pPr>
            <a:endParaRPr lang="en-US" altLang="en-US" dirty="0">
              <a:solidFill>
                <a:schemeClr val="tx2"/>
              </a:solidFill>
              <a:latin typeface="Arial" panose="020B0604020202020204" pitchFamily="34" charset="0"/>
            </a:endParaRPr>
          </a:p>
          <a:p>
            <a:pPr marL="685800" lvl="1"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Small Business Joint Ventures</a:t>
            </a:r>
          </a:p>
          <a:p>
            <a:pPr marL="0" indent="0" algn="l" eaLnBrk="1" hangingPunct="1">
              <a:spcBef>
                <a:spcPct val="50000"/>
              </a:spcBef>
              <a:defRPr/>
            </a:pPr>
            <a:endParaRPr lang="en-US" altLang="en-US" dirty="0">
              <a:solidFill>
                <a:schemeClr val="tx2"/>
              </a:solidFill>
              <a:latin typeface="Arial" panose="020B0604020202020204" pitchFamily="34" charset="0"/>
            </a:endParaRPr>
          </a:p>
          <a:p>
            <a:pPr marL="685800" lvl="1"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8(a) BD Program</a:t>
            </a:r>
            <a:endParaRPr lang="en-US" altLang="en-US" sz="1400" dirty="0">
              <a:solidFill>
                <a:schemeClr val="tx2"/>
              </a:solidFill>
              <a:latin typeface="Arial" panose="020B0604020202020204" pitchFamily="34" charset="0"/>
            </a:endParaRPr>
          </a:p>
          <a:p>
            <a:pPr eaLnBrk="1" hangingPunct="1">
              <a:spcBef>
                <a:spcPct val="50000"/>
              </a:spcBef>
              <a:buFontTx/>
              <a:buNone/>
              <a:defRPr/>
            </a:pPr>
            <a:endParaRPr lang="en-US" altLang="en-US" dirty="0">
              <a:solidFill>
                <a:schemeClr val="tx2"/>
              </a:solidFill>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Tree>
    <p:extLst>
      <p:ext uri="{BB962C8B-B14F-4D97-AF65-F5344CB8AC3E}">
        <p14:creationId xmlns:p14="http://schemas.microsoft.com/office/powerpoint/2010/main" val="574237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90499" y="321157"/>
            <a:ext cx="8763000" cy="792163"/>
          </a:xfrm>
        </p:spPr>
        <p:txBody>
          <a:bodyPr>
            <a:normAutofit fontScale="90000"/>
          </a:bodyPr>
          <a:lstStyle/>
          <a:p>
            <a:pPr algn="ctr" eaLnBrk="1" fontAlgn="auto" hangingPunct="1">
              <a:spcAft>
                <a:spcPts val="0"/>
              </a:spcAft>
              <a:defRPr/>
            </a:pPr>
            <a:r>
              <a:rPr lang="en-US" sz="3600" dirty="0" smtClean="0"/>
              <a:t>ALL-SMALL MENTOR-PROTÉGÉ PROGRAM</a:t>
            </a:r>
            <a:endParaRPr lang="en-US" sz="3600" dirty="0"/>
          </a:p>
        </p:txBody>
      </p:sp>
      <p:sp>
        <p:nvSpPr>
          <p:cNvPr id="11267" name="Rectangle 3"/>
          <p:cNvSpPr>
            <a:spLocks noGrp="1" noChangeArrowheads="1"/>
          </p:cNvSpPr>
          <p:nvPr>
            <p:ph type="body" sz="half" idx="1"/>
          </p:nvPr>
        </p:nvSpPr>
        <p:spPr/>
        <p:txBody>
          <a:bodyPr/>
          <a:lstStyle/>
          <a:p>
            <a:pPr eaLnBrk="1" hangingPunct="1"/>
            <a:endParaRPr lang="en-US" sz="2800" smtClean="0"/>
          </a:p>
          <a:p>
            <a:pPr eaLnBrk="1" hangingPunct="1">
              <a:buFont typeface="Wingdings" panose="05000000000000000000" pitchFamily="2" charset="2"/>
              <a:buNone/>
            </a:pPr>
            <a:endParaRPr lang="en-US" sz="280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5</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sp>
        <p:nvSpPr>
          <p:cNvPr id="130056" name="Text Box 8"/>
          <p:cNvSpPr txBox="1">
            <a:spLocks noChangeArrowheads="1"/>
          </p:cNvSpPr>
          <p:nvPr/>
        </p:nvSpPr>
        <p:spPr bwMode="auto">
          <a:xfrm>
            <a:off x="2217419" y="1372444"/>
            <a:ext cx="5402581"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257300" indent="-3429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285750" indent="-285750" algn="l" eaLnBrk="1" hangingPunct="1">
              <a:spcBef>
                <a:spcPct val="50000"/>
              </a:spcBef>
              <a:buFont typeface="Arial" panose="020B0604020202020204" pitchFamily="34" charset="0"/>
              <a:buChar char="•"/>
              <a:defRPr/>
            </a:pPr>
            <a:endParaRPr lang="en-US" altLang="en-US" dirty="0" smtClean="0">
              <a:solidFill>
                <a:schemeClr val="tx2"/>
              </a:solidFill>
              <a:latin typeface="Arial" panose="020B0604020202020204" pitchFamily="34" charset="0"/>
            </a:endParaRPr>
          </a:p>
          <a:p>
            <a:pPr marL="285750"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Modelled After 8(a) Mentor-Protégé Program</a:t>
            </a:r>
          </a:p>
          <a:p>
            <a:pPr marL="0" indent="0" algn="l" eaLnBrk="1" hangingPunct="1">
              <a:spcBef>
                <a:spcPct val="50000"/>
              </a:spcBef>
              <a:defRPr/>
            </a:pPr>
            <a:endParaRPr lang="en-US" altLang="en-US" dirty="0">
              <a:solidFill>
                <a:schemeClr val="tx2"/>
              </a:solidFill>
              <a:latin typeface="Arial" panose="020B0604020202020204" pitchFamily="34" charset="0"/>
            </a:endParaRPr>
          </a:p>
          <a:p>
            <a:pPr marL="285750" indent="-285750" algn="l" eaLnBrk="1" hangingPunct="1">
              <a:spcBef>
                <a:spcPct val="50000"/>
              </a:spcBef>
              <a:buFont typeface="Arial" panose="020B0604020202020204" pitchFamily="34" charset="0"/>
              <a:buChar char="•"/>
              <a:defRPr/>
            </a:pPr>
            <a:r>
              <a:rPr lang="en-US" altLang="en-US" dirty="0" smtClean="0">
                <a:solidFill>
                  <a:schemeClr val="tx2"/>
                </a:solidFill>
                <a:latin typeface="Arial" panose="020B0604020202020204" pitchFamily="34" charset="0"/>
              </a:rPr>
              <a:t>Opportunity To Work With Larger Businesses</a:t>
            </a:r>
          </a:p>
          <a:p>
            <a:pPr marL="0" indent="0" algn="l" eaLnBrk="1" hangingPunct="1">
              <a:spcBef>
                <a:spcPct val="50000"/>
              </a:spcBef>
              <a:defRPr/>
            </a:pPr>
            <a:endParaRPr lang="en-US" altLang="en-US" dirty="0">
              <a:solidFill>
                <a:schemeClr val="tx2"/>
              </a:solidFill>
              <a:latin typeface="Arial" panose="020B0604020202020204" pitchFamily="34" charset="0"/>
            </a:endParaRPr>
          </a:p>
          <a:p>
            <a:pPr marL="285750" indent="-285750" algn="l" eaLnBrk="1" hangingPunct="1">
              <a:spcBef>
                <a:spcPct val="50000"/>
              </a:spcBef>
              <a:buFont typeface="Arial" panose="020B0604020202020204" pitchFamily="34" charset="0"/>
              <a:buChar char="•"/>
              <a:defRPr/>
            </a:pPr>
            <a:r>
              <a:rPr lang="en-US" altLang="en-US" dirty="0">
                <a:solidFill>
                  <a:schemeClr val="tx2"/>
                </a:solidFill>
                <a:latin typeface="Arial" panose="020B0604020202020204" pitchFamily="34" charset="0"/>
              </a:rPr>
              <a:t>Small </a:t>
            </a:r>
            <a:r>
              <a:rPr lang="en-US" altLang="en-US" dirty="0" smtClean="0">
                <a:solidFill>
                  <a:schemeClr val="tx2"/>
                </a:solidFill>
                <a:latin typeface="Arial" panose="020B0604020202020204" pitchFamily="34" charset="0"/>
              </a:rPr>
              <a:t>Business, WOSB’s &amp; EDWOSB’s, </a:t>
            </a:r>
            <a:r>
              <a:rPr lang="en-US" altLang="en-US" dirty="0" err="1" smtClean="0">
                <a:solidFill>
                  <a:schemeClr val="tx2"/>
                </a:solidFill>
                <a:latin typeface="Arial" panose="020B0604020202020204" pitchFamily="34" charset="0"/>
              </a:rPr>
              <a:t>HUBZone</a:t>
            </a:r>
            <a:r>
              <a:rPr lang="en-US" altLang="en-US" dirty="0" smtClean="0">
                <a:solidFill>
                  <a:schemeClr val="tx2"/>
                </a:solidFill>
                <a:latin typeface="Arial" panose="020B0604020202020204" pitchFamily="34" charset="0"/>
              </a:rPr>
              <a:t>, &amp; SDVOSB Set-Asides</a:t>
            </a:r>
            <a:endParaRPr lang="en-US" altLang="en-US" sz="1400" dirty="0">
              <a:solidFill>
                <a:schemeClr val="tx2"/>
              </a:solidFill>
              <a:latin typeface="Arial" panose="020B0604020202020204" pitchFamily="34" charset="0"/>
            </a:endParaRPr>
          </a:p>
          <a:p>
            <a:pPr eaLnBrk="1" hangingPunct="1">
              <a:spcBef>
                <a:spcPct val="50000"/>
              </a:spcBef>
              <a:buFontTx/>
              <a:buNone/>
              <a:defRPr/>
            </a:pPr>
            <a:endParaRPr lang="en-US" altLang="en-US" dirty="0">
              <a:solidFill>
                <a:schemeClr val="tx2"/>
              </a:solidFill>
              <a:latin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Tree>
    <p:extLst>
      <p:ext uri="{BB962C8B-B14F-4D97-AF65-F5344CB8AC3E}">
        <p14:creationId xmlns:p14="http://schemas.microsoft.com/office/powerpoint/2010/main" val="3752936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6</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fontScale="90000"/>
          </a:bodyPr>
          <a:lstStyle/>
          <a:p>
            <a:pPr algn="ctr" eaLnBrk="1" fontAlgn="auto" hangingPunct="1">
              <a:spcAft>
                <a:spcPts val="0"/>
              </a:spcAft>
              <a:defRPr/>
            </a:pPr>
            <a:r>
              <a:rPr lang="en-US" sz="3600" dirty="0"/>
              <a:t>ALL-SMALL MENTOR-PROTÉGÉ PROGRAM</a:t>
            </a:r>
          </a:p>
        </p:txBody>
      </p:sp>
      <p:sp>
        <p:nvSpPr>
          <p:cNvPr id="16" name="Text Box 8"/>
          <p:cNvSpPr txBox="1">
            <a:spLocks noChangeArrowheads="1"/>
          </p:cNvSpPr>
          <p:nvPr/>
        </p:nvSpPr>
        <p:spPr bwMode="auto">
          <a:xfrm>
            <a:off x="9525" y="1295400"/>
            <a:ext cx="91440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b="1" dirty="0" smtClean="0">
                <a:solidFill>
                  <a:schemeClr val="tx2"/>
                </a:solidFill>
                <a:effectLst>
                  <a:outerShdw blurRad="38100" dist="38100" dir="2700000" algn="tl">
                    <a:srgbClr val="C0C0C0"/>
                  </a:outerShdw>
                </a:effectLst>
              </a:rPr>
              <a:t>Applying For The All-Small MP Program</a:t>
            </a:r>
            <a:endParaRPr lang="en-US" b="1" dirty="0">
              <a:solidFill>
                <a:schemeClr val="tx2"/>
              </a:solidFill>
              <a:effectLst>
                <a:outerShdw blurRad="38100" dist="38100" dir="2700000" algn="tl">
                  <a:srgbClr val="C0C0C0"/>
                </a:outerShdw>
              </a:effectLst>
            </a:endParaRPr>
          </a:p>
          <a:p>
            <a:pPr eaLnBrk="1" hangingPunct="1"/>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r>
              <a:rPr lang="en-US" sz="1600" b="1" dirty="0" smtClean="0">
                <a:solidFill>
                  <a:schemeClr val="tx2"/>
                </a:solidFill>
                <a:effectLst>
                  <a:outerShdw blurRad="38100" dist="38100" dir="2700000" algn="tl">
                    <a:srgbClr val="C0C0C0"/>
                  </a:outerShdw>
                </a:effectLst>
              </a:rPr>
              <a:t>The Application</a:t>
            </a:r>
            <a:endParaRPr lang="en-US" sz="1600" b="1" dirty="0">
              <a:solidFill>
                <a:schemeClr val="tx2"/>
              </a:solidFill>
              <a:effectLst>
                <a:outerShdw blurRad="38100" dist="38100" dir="2700000" algn="tl">
                  <a:srgbClr val="C0C0C0"/>
                </a:outerShdw>
              </a:effectLst>
            </a:endParaRPr>
          </a:p>
          <a:p>
            <a:pPr algn="l" eaLnBrk="1" hangingPunct="1"/>
            <a:r>
              <a:rPr lang="en-US" sz="1600" dirty="0">
                <a:solidFill>
                  <a:schemeClr val="tx2"/>
                </a:solidFill>
                <a:effectLst>
                  <a:outerShdw blurRad="38100" dist="38100" dir="2700000" algn="tl">
                    <a:srgbClr val="C0C0C0"/>
                  </a:outerShdw>
                </a:effectLst>
              </a:rPr>
              <a:t>		</a:t>
            </a:r>
            <a:endParaRPr lang="en-US" sz="1600" dirty="0" smtClean="0">
              <a:solidFill>
                <a:schemeClr val="tx2"/>
              </a:solidFill>
              <a:effectLst>
                <a:outerShdw blurRad="38100" dist="38100" dir="2700000" algn="tl">
                  <a:srgbClr val="C0C0C0"/>
                </a:outerShdw>
              </a:effectLst>
            </a:endParaRPr>
          </a:p>
          <a:p>
            <a:pPr lvl="4" algn="l" eaLnBrk="1" hangingPunct="1">
              <a:buFont typeface="Arial" panose="020B0604020202020204" pitchFamily="34" charset="0"/>
              <a:buChar char="•"/>
            </a:pPr>
            <a:r>
              <a:rPr lang="en-US" sz="1600" dirty="0" smtClean="0">
                <a:solidFill>
                  <a:schemeClr val="tx2"/>
                </a:solidFill>
                <a:effectLst>
                  <a:outerShdw blurRad="38100" dist="38100" dir="2700000" algn="tl">
                    <a:srgbClr val="C0C0C0"/>
                  </a:outerShdw>
                </a:effectLst>
              </a:rPr>
              <a:t>Mentor Protégé Agreement</a:t>
            </a:r>
          </a:p>
          <a:p>
            <a:pPr marL="1828800" lvl="4" indent="0" algn="l" eaLnBrk="1" hangingPunct="1"/>
            <a:endParaRPr lang="en-US" sz="1600" dirty="0" smtClean="0">
              <a:solidFill>
                <a:schemeClr val="tx2"/>
              </a:solidFill>
              <a:effectLst>
                <a:outerShdw blurRad="38100" dist="38100" dir="2700000" algn="tl">
                  <a:srgbClr val="C0C0C0"/>
                </a:outerShdw>
              </a:effectLst>
            </a:endParaRPr>
          </a:p>
          <a:p>
            <a:pPr lvl="4" algn="l" eaLnBrk="1" hangingPunct="1">
              <a:buFont typeface="Arial" panose="020B0604020202020204" pitchFamily="34" charset="0"/>
              <a:buChar char="•"/>
            </a:pPr>
            <a:r>
              <a:rPr lang="en-US" sz="1600" dirty="0" smtClean="0">
                <a:solidFill>
                  <a:schemeClr val="tx2"/>
                </a:solidFill>
                <a:effectLst>
                  <a:outerShdw blurRad="38100" dist="38100" dir="2700000" algn="tl">
                    <a:srgbClr val="C0C0C0"/>
                  </a:outerShdw>
                </a:effectLst>
              </a:rPr>
              <a:t>SAM</a:t>
            </a:r>
          </a:p>
          <a:p>
            <a:pPr marL="1828800" lvl="4" indent="0" algn="l" eaLnBrk="1" hangingPunct="1"/>
            <a:endParaRPr lang="en-US" sz="1600" dirty="0" smtClean="0">
              <a:solidFill>
                <a:schemeClr val="tx2"/>
              </a:solidFill>
              <a:effectLst>
                <a:outerShdw blurRad="38100" dist="38100" dir="2700000" algn="tl">
                  <a:srgbClr val="C0C0C0"/>
                </a:outerShdw>
              </a:effectLst>
            </a:endParaRPr>
          </a:p>
          <a:p>
            <a:pPr lvl="4" algn="l" eaLnBrk="1" hangingPunct="1">
              <a:buFont typeface="Arial" panose="020B0604020202020204" pitchFamily="34" charset="0"/>
              <a:buChar char="•"/>
            </a:pPr>
            <a:r>
              <a:rPr lang="en-US" sz="1600" dirty="0" smtClean="0">
                <a:solidFill>
                  <a:schemeClr val="tx2"/>
                </a:solidFill>
                <a:effectLst>
                  <a:outerShdw blurRad="38100" dist="38100" dir="2700000" algn="tl">
                    <a:srgbClr val="C0C0C0"/>
                  </a:outerShdw>
                </a:effectLst>
              </a:rPr>
              <a:t>Online Training</a:t>
            </a:r>
          </a:p>
          <a:p>
            <a:pPr marL="1828800" lvl="4" indent="0" algn="l" eaLnBrk="1" hangingPunct="1"/>
            <a:endParaRPr lang="en-US" sz="1600" dirty="0" smtClean="0">
              <a:solidFill>
                <a:schemeClr val="tx2"/>
              </a:solidFill>
              <a:effectLst>
                <a:outerShdw blurRad="38100" dist="38100" dir="2700000" algn="tl">
                  <a:srgbClr val="C0C0C0"/>
                </a:outerShdw>
              </a:effectLst>
            </a:endParaRPr>
          </a:p>
          <a:p>
            <a:pPr lvl="4" algn="l" eaLnBrk="1" hangingPunct="1">
              <a:buFont typeface="Arial" panose="020B0604020202020204" pitchFamily="34" charset="0"/>
              <a:buChar char="•"/>
            </a:pPr>
            <a:r>
              <a:rPr lang="en-US" sz="1600" dirty="0" smtClean="0">
                <a:solidFill>
                  <a:schemeClr val="tx2"/>
                </a:solidFill>
                <a:effectLst>
                  <a:outerShdw blurRad="38100" dist="38100" dir="2700000" algn="tl">
                    <a:srgbClr val="C0C0C0"/>
                  </a:outerShdw>
                </a:effectLst>
              </a:rPr>
              <a:t>www.certify.sba.gov</a:t>
            </a:r>
          </a:p>
          <a:p>
            <a:pPr algn="l" eaLnBrk="1" hangingPunct="1">
              <a:buFont typeface="Arial" panose="020B0604020202020204" pitchFamily="34" charset="0"/>
              <a:buChar char="•"/>
            </a:pPr>
            <a:endParaRPr lang="en-US" sz="1400" dirty="0">
              <a:solidFill>
                <a:schemeClr val="tx2"/>
              </a:solidFill>
              <a:effectLst>
                <a:outerShdw blurRad="38100" dist="38100" dir="2700000" algn="tl">
                  <a:srgbClr val="C0C0C0"/>
                </a:outerShdw>
              </a:effectLst>
            </a:endParaRPr>
          </a:p>
          <a:p>
            <a:pPr lvl="3" algn="l" eaLnBrk="1" hangingPunct="1">
              <a:buFont typeface="Arial" panose="020B0604020202020204" pitchFamily="34" charset="0"/>
              <a:buChar char="•"/>
            </a:pPr>
            <a:endParaRPr lang="en-US" sz="1400" dirty="0">
              <a:solidFill>
                <a:schemeClr val="tx2"/>
              </a:solidFill>
              <a:effectLst>
                <a:outerShdw blurRad="38100" dist="38100" dir="2700000" algn="tl">
                  <a:srgbClr val="C0C0C0"/>
                </a:outerShdw>
              </a:effectLst>
            </a:endParaRPr>
          </a:p>
          <a:p>
            <a:pPr eaLnBrk="1" hangingPunct="1">
              <a:buFont typeface="Arial" panose="020B0604020202020204" pitchFamily="34" charset="0"/>
              <a:buChar char="•"/>
            </a:pPr>
            <a:endParaRPr lang="en-US" sz="1400" dirty="0">
              <a:solidFill>
                <a:schemeClr val="tx2"/>
              </a:solidFill>
              <a:effectLst>
                <a:outerShdw blurRad="38100" dist="38100" dir="2700000" algn="tl">
                  <a:srgbClr val="C0C0C0"/>
                </a:outerShdw>
              </a:effectLst>
            </a:endParaRPr>
          </a:p>
          <a:p>
            <a:pPr marL="0" indent="0" algn="l" eaLnBrk="1" hangingPunct="1"/>
            <a:r>
              <a:rPr lang="en-US" sz="1400" dirty="0">
                <a:solidFill>
                  <a:schemeClr val="tx2"/>
                </a:solidFill>
                <a:effectLst>
                  <a:outerShdw blurRad="38100" dist="38100" dir="2700000" algn="tl">
                    <a:srgbClr val="C0C0C0"/>
                  </a:outerShdw>
                </a:effectLst>
              </a:rPr>
              <a:t>	</a:t>
            </a:r>
            <a:endParaRPr lang="en-US" sz="1400" dirty="0"/>
          </a:p>
        </p:txBody>
      </p:sp>
    </p:spTree>
    <p:extLst>
      <p:ext uri="{BB962C8B-B14F-4D97-AF65-F5344CB8AC3E}">
        <p14:creationId xmlns:p14="http://schemas.microsoft.com/office/powerpoint/2010/main" val="3214765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7</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fontScale="90000"/>
          </a:bodyPr>
          <a:lstStyle/>
          <a:p>
            <a:pPr algn="ctr" eaLnBrk="1" fontAlgn="auto" hangingPunct="1">
              <a:spcAft>
                <a:spcPts val="0"/>
              </a:spcAft>
              <a:defRPr/>
            </a:pPr>
            <a:r>
              <a:rPr lang="en-US" sz="3600" dirty="0"/>
              <a:t>ALL-SMALL MENTOR-PROTÉGÉ PROGRAM</a:t>
            </a:r>
          </a:p>
        </p:txBody>
      </p:sp>
      <p:sp>
        <p:nvSpPr>
          <p:cNvPr id="16" name="Text Box 8"/>
          <p:cNvSpPr txBox="1">
            <a:spLocks noChangeArrowheads="1"/>
          </p:cNvSpPr>
          <p:nvPr/>
        </p:nvSpPr>
        <p:spPr bwMode="auto">
          <a:xfrm>
            <a:off x="9525" y="1295400"/>
            <a:ext cx="91440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b="1" dirty="0"/>
              <a:t>	 </a:t>
            </a:r>
            <a:r>
              <a:rPr lang="en-US" b="1" dirty="0" smtClean="0">
                <a:solidFill>
                  <a:schemeClr val="tx2"/>
                </a:solidFill>
                <a:effectLst>
                  <a:outerShdw blurRad="38100" dist="38100" dir="2700000" algn="tl">
                    <a:srgbClr val="C0C0C0"/>
                  </a:outerShdw>
                </a:effectLst>
              </a:rPr>
              <a:t>Applying For The All-Small MP Program</a:t>
            </a:r>
            <a:endParaRPr lang="en-US" b="1" dirty="0">
              <a:solidFill>
                <a:schemeClr val="tx2"/>
              </a:solidFill>
              <a:effectLst>
                <a:outerShdw blurRad="38100" dist="38100" dir="2700000" algn="tl">
                  <a:srgbClr val="C0C0C0"/>
                </a:outerShdw>
              </a:effectLst>
            </a:endParaRPr>
          </a:p>
          <a:p>
            <a:pPr eaLnBrk="1" hangingPunct="1"/>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r>
              <a:rPr lang="en-US" sz="1400" b="1" dirty="0" smtClean="0">
                <a:solidFill>
                  <a:schemeClr val="tx2"/>
                </a:solidFill>
                <a:effectLst>
                  <a:outerShdw blurRad="38100" dist="38100" dir="2700000" algn="tl">
                    <a:srgbClr val="C0C0C0"/>
                  </a:outerShdw>
                </a:effectLst>
              </a:rPr>
              <a:t>The Mentor Protégé Agreement</a:t>
            </a:r>
            <a:endParaRPr lang="en-US" sz="1400" b="1"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endParaRPr lang="en-US" sz="1400" dirty="0" smtClean="0">
              <a:solidFill>
                <a:schemeClr val="tx2"/>
              </a:solidFill>
              <a:effectLst>
                <a:outerShdw blurRad="38100" dist="38100" dir="2700000" algn="tl">
                  <a:srgbClr val="C0C0C0"/>
                </a:outerShdw>
              </a:effectLst>
            </a:endParaRPr>
          </a:p>
          <a:p>
            <a:pPr lvl="4" algn="l" eaLnBrk="1" hangingPunct="1">
              <a:buFont typeface="Arial" panose="020B0604020202020204" pitchFamily="34" charset="0"/>
              <a:buChar char="•"/>
            </a:pPr>
            <a:r>
              <a:rPr lang="en-US" sz="1400" dirty="0" smtClean="0">
                <a:solidFill>
                  <a:srgbClr val="464646"/>
                </a:solidFill>
                <a:effectLst>
                  <a:outerShdw blurRad="38100" dist="38100" dir="2700000" algn="tl">
                    <a:srgbClr val="C0C0C0"/>
                  </a:outerShdw>
                </a:effectLst>
              </a:rPr>
              <a:t>In writing</a:t>
            </a:r>
          </a:p>
          <a:p>
            <a:pPr lvl="4" algn="l" eaLnBrk="1" hangingPunct="1">
              <a:buFont typeface="Arial" panose="020B0604020202020204" pitchFamily="34" charset="0"/>
              <a:buChar char="•"/>
            </a:pPr>
            <a:r>
              <a:rPr lang="en-US" sz="1400" dirty="0" smtClean="0">
                <a:solidFill>
                  <a:srgbClr val="464646"/>
                </a:solidFill>
              </a:rPr>
              <a:t>Address </a:t>
            </a:r>
            <a:r>
              <a:rPr lang="en-US" sz="1400" dirty="0">
                <a:solidFill>
                  <a:srgbClr val="464646"/>
                </a:solidFill>
              </a:rPr>
              <a:t>how assistance will help protégé </a:t>
            </a:r>
            <a:endParaRPr lang="en-US" sz="1400" dirty="0" smtClean="0">
              <a:solidFill>
                <a:srgbClr val="464646"/>
              </a:solidFill>
            </a:endParaRPr>
          </a:p>
          <a:p>
            <a:pPr lvl="4" algn="l" eaLnBrk="1" hangingPunct="1">
              <a:buFont typeface="Arial" panose="020B0604020202020204" pitchFamily="34" charset="0"/>
              <a:buChar char="•"/>
            </a:pPr>
            <a:r>
              <a:rPr lang="en-US" sz="1400" dirty="0" smtClean="0">
                <a:solidFill>
                  <a:srgbClr val="464646"/>
                </a:solidFill>
              </a:rPr>
              <a:t>Identify </a:t>
            </a:r>
            <a:r>
              <a:rPr lang="en-US" sz="1400" dirty="0">
                <a:solidFill>
                  <a:srgbClr val="464646"/>
                </a:solidFill>
              </a:rPr>
              <a:t>mentor point of </a:t>
            </a:r>
            <a:r>
              <a:rPr lang="en-US" sz="1400" dirty="0" smtClean="0">
                <a:solidFill>
                  <a:srgbClr val="464646"/>
                </a:solidFill>
              </a:rPr>
              <a:t>contact</a:t>
            </a:r>
          </a:p>
          <a:p>
            <a:pPr lvl="4" algn="l" eaLnBrk="1" hangingPunct="1">
              <a:buFont typeface="Arial" panose="020B0604020202020204" pitchFamily="34" charset="0"/>
              <a:buChar char="•"/>
            </a:pPr>
            <a:r>
              <a:rPr lang="en-US" sz="1400" dirty="0" smtClean="0">
                <a:solidFill>
                  <a:srgbClr val="464646"/>
                </a:solidFill>
              </a:rPr>
              <a:t>State </a:t>
            </a:r>
            <a:r>
              <a:rPr lang="en-US" sz="1400" dirty="0">
                <a:solidFill>
                  <a:srgbClr val="464646"/>
                </a:solidFill>
              </a:rPr>
              <a:t>assistance to protégé will be provided at least one </a:t>
            </a:r>
            <a:r>
              <a:rPr lang="en-US" sz="1400" dirty="0" smtClean="0">
                <a:solidFill>
                  <a:srgbClr val="464646"/>
                </a:solidFill>
              </a:rPr>
              <a:t>year</a:t>
            </a:r>
          </a:p>
          <a:p>
            <a:pPr lvl="4" algn="l" eaLnBrk="1" hangingPunct="1">
              <a:buFont typeface="Arial" panose="020B0604020202020204" pitchFamily="34" charset="0"/>
              <a:buChar char="•"/>
            </a:pPr>
            <a:r>
              <a:rPr lang="en-US" sz="1400" dirty="0">
                <a:solidFill>
                  <a:srgbClr val="464646"/>
                </a:solidFill>
              </a:rPr>
              <a:t>Can authorize a subcontract from protégé to mentor as development </a:t>
            </a:r>
            <a:r>
              <a:rPr lang="en-US" sz="1400" dirty="0" smtClean="0">
                <a:solidFill>
                  <a:srgbClr val="464646"/>
                </a:solidFill>
              </a:rPr>
              <a:t>assistance</a:t>
            </a:r>
          </a:p>
          <a:p>
            <a:pPr lvl="4" algn="l" eaLnBrk="1" hangingPunct="1">
              <a:buFont typeface="Arial" panose="020B0604020202020204" pitchFamily="34" charset="0"/>
              <a:buChar char="•"/>
            </a:pPr>
            <a:r>
              <a:rPr lang="en-US" sz="1400" dirty="0" smtClean="0">
                <a:solidFill>
                  <a:srgbClr val="464646"/>
                </a:solidFill>
              </a:rPr>
              <a:t>For affiliation JV exception -  must </a:t>
            </a:r>
            <a:r>
              <a:rPr lang="en-US" sz="1400" dirty="0">
                <a:solidFill>
                  <a:srgbClr val="464646"/>
                </a:solidFill>
              </a:rPr>
              <a:t>be approved by SBA before an offer is </a:t>
            </a:r>
            <a:r>
              <a:rPr lang="en-US" sz="1400" dirty="0" smtClean="0">
                <a:solidFill>
                  <a:srgbClr val="464646"/>
                </a:solidFill>
              </a:rPr>
              <a:t>submitted</a:t>
            </a:r>
          </a:p>
          <a:p>
            <a:pPr lvl="4" algn="l" eaLnBrk="1" hangingPunct="1">
              <a:buFont typeface="Arial" panose="020B0604020202020204" pitchFamily="34" charset="0"/>
              <a:buChar char="•"/>
            </a:pPr>
            <a:r>
              <a:rPr lang="en-US" sz="1400" dirty="0" smtClean="0">
                <a:solidFill>
                  <a:srgbClr val="464646"/>
                </a:solidFill>
              </a:rPr>
              <a:t>State </a:t>
            </a:r>
            <a:r>
              <a:rPr lang="en-US" sz="1400" dirty="0">
                <a:solidFill>
                  <a:srgbClr val="464646"/>
                </a:solidFill>
              </a:rPr>
              <a:t>it can be terminated by mentor or protégé with 30 days notice to </a:t>
            </a:r>
            <a:r>
              <a:rPr lang="en-US" sz="1400" dirty="0" smtClean="0">
                <a:solidFill>
                  <a:srgbClr val="464646"/>
                </a:solidFill>
              </a:rPr>
              <a:t>SBA</a:t>
            </a:r>
          </a:p>
          <a:p>
            <a:pPr lvl="4" algn="l" eaLnBrk="1" hangingPunct="1">
              <a:buFont typeface="Arial" panose="020B0604020202020204" pitchFamily="34" charset="0"/>
              <a:buChar char="•"/>
            </a:pPr>
            <a:r>
              <a:rPr lang="en-US" sz="1400" dirty="0">
                <a:solidFill>
                  <a:srgbClr val="464646"/>
                </a:solidFill>
              </a:rPr>
              <a:t>Term may not be more than 3 years; but can be extended for a second 3 </a:t>
            </a:r>
            <a:r>
              <a:rPr lang="en-US" sz="1400" dirty="0" smtClean="0">
                <a:solidFill>
                  <a:srgbClr val="464646"/>
                </a:solidFill>
              </a:rPr>
              <a:t>years</a:t>
            </a:r>
          </a:p>
          <a:p>
            <a:pPr lvl="4" algn="l" eaLnBrk="1" hangingPunct="1">
              <a:buFont typeface="Arial" panose="020B0604020202020204" pitchFamily="34" charset="0"/>
              <a:buChar char="•"/>
            </a:pPr>
            <a:r>
              <a:rPr lang="en-US" sz="1400" dirty="0" smtClean="0">
                <a:solidFill>
                  <a:srgbClr val="464646"/>
                </a:solidFill>
              </a:rPr>
              <a:t>Protégé </a:t>
            </a:r>
            <a:r>
              <a:rPr lang="en-US" sz="1400" dirty="0">
                <a:solidFill>
                  <a:srgbClr val="464646"/>
                </a:solidFill>
              </a:rPr>
              <a:t>may have two 3-year </a:t>
            </a:r>
            <a:r>
              <a:rPr lang="en-US" sz="1400" dirty="0" smtClean="0">
                <a:solidFill>
                  <a:srgbClr val="464646"/>
                </a:solidFill>
              </a:rPr>
              <a:t>MPAs</a:t>
            </a:r>
            <a:endParaRPr lang="en-US" sz="1400" dirty="0">
              <a:solidFill>
                <a:srgbClr val="464646"/>
              </a:solidFill>
            </a:endParaRPr>
          </a:p>
          <a:p>
            <a:pPr marL="0" indent="0" eaLnBrk="1" hangingPunct="1"/>
            <a:endParaRPr lang="en-US" sz="1400" dirty="0">
              <a:solidFill>
                <a:schemeClr val="tx2"/>
              </a:solidFill>
              <a:effectLst>
                <a:outerShdw blurRad="38100" dist="38100" dir="2700000" algn="tl">
                  <a:srgbClr val="C0C0C0"/>
                </a:outerShdw>
              </a:effectLst>
            </a:endParaRPr>
          </a:p>
          <a:p>
            <a:pPr marL="0" indent="0" algn="l" eaLnBrk="1" hangingPunct="1"/>
            <a:r>
              <a:rPr lang="en-US" sz="1400" dirty="0">
                <a:solidFill>
                  <a:schemeClr val="tx2"/>
                </a:solidFill>
                <a:effectLst>
                  <a:outerShdw blurRad="38100" dist="38100" dir="2700000" algn="tl">
                    <a:srgbClr val="C0C0C0"/>
                  </a:outerShdw>
                </a:effectLst>
              </a:rPr>
              <a:t>	</a:t>
            </a:r>
            <a:endParaRPr lang="en-US" sz="1400" dirty="0"/>
          </a:p>
        </p:txBody>
      </p:sp>
    </p:spTree>
    <p:extLst>
      <p:ext uri="{BB962C8B-B14F-4D97-AF65-F5344CB8AC3E}">
        <p14:creationId xmlns:p14="http://schemas.microsoft.com/office/powerpoint/2010/main" val="2773679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8</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fontScale="90000"/>
          </a:bodyPr>
          <a:lstStyle/>
          <a:p>
            <a:pPr algn="ctr" eaLnBrk="1" fontAlgn="auto" hangingPunct="1">
              <a:spcAft>
                <a:spcPts val="0"/>
              </a:spcAft>
              <a:defRPr/>
            </a:pPr>
            <a:r>
              <a:rPr lang="en-US" sz="3600" dirty="0"/>
              <a:t>ALL-SMALL MENTOR-PROTÉGÉ PROGRAM</a:t>
            </a:r>
          </a:p>
        </p:txBody>
      </p:sp>
      <p:sp>
        <p:nvSpPr>
          <p:cNvPr id="16" name="Text Box 8"/>
          <p:cNvSpPr txBox="1">
            <a:spLocks noChangeArrowheads="1"/>
          </p:cNvSpPr>
          <p:nvPr/>
        </p:nvSpPr>
        <p:spPr bwMode="auto">
          <a:xfrm>
            <a:off x="9525" y="1295400"/>
            <a:ext cx="8905875"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solidFill>
                  <a:schemeClr val="tx2"/>
                </a:solidFill>
                <a:effectLst>
                  <a:outerShdw blurRad="38100" dist="38100" dir="2700000" algn="tl">
                    <a:srgbClr val="C0C0C0"/>
                  </a:outerShdw>
                </a:effectLst>
              </a:rPr>
              <a:t>Applying For The All-Small MP Program</a:t>
            </a:r>
            <a:endParaRPr lang="en-US" dirty="0">
              <a:solidFill>
                <a:schemeClr val="tx2"/>
              </a:solidFill>
              <a:effectLst>
                <a:outerShdw blurRad="38100" dist="38100" dir="2700000" algn="tl">
                  <a:srgbClr val="C0C0C0"/>
                </a:outerShdw>
              </a:effectLst>
            </a:endParaRPr>
          </a:p>
          <a:p>
            <a:pPr eaLnBrk="1" hangingPunct="1"/>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r>
              <a:rPr lang="en-US" sz="1400" b="1" dirty="0" smtClean="0">
                <a:solidFill>
                  <a:schemeClr val="tx2"/>
                </a:solidFill>
                <a:effectLst>
                  <a:outerShdw blurRad="38100" dist="38100" dir="2700000" algn="tl">
                    <a:srgbClr val="C0C0C0"/>
                  </a:outerShdw>
                </a:effectLst>
              </a:rPr>
              <a:t>The Joint Venture Agreement</a:t>
            </a:r>
            <a:endParaRPr lang="en-US" sz="1400" b="1"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p>
          <a:p>
            <a:pPr lvl="2" algn="l" eaLnBrk="1" hangingPunct="1">
              <a:buFont typeface="Arial" panose="020B0604020202020204" pitchFamily="34" charset="0"/>
              <a:buChar char="•"/>
            </a:pPr>
            <a:r>
              <a:rPr lang="en-US" sz="1400" dirty="0" smtClean="0">
                <a:solidFill>
                  <a:srgbClr val="464646"/>
                </a:solidFill>
              </a:rPr>
              <a:t>Must </a:t>
            </a:r>
            <a:r>
              <a:rPr lang="en-US" sz="1400" dirty="0">
                <a:solidFill>
                  <a:srgbClr val="464646"/>
                </a:solidFill>
              </a:rPr>
              <a:t>meet </a:t>
            </a:r>
            <a:r>
              <a:rPr lang="en-US" sz="1400" dirty="0" smtClean="0">
                <a:solidFill>
                  <a:srgbClr val="464646"/>
                </a:solidFill>
              </a:rPr>
              <a:t>12 </a:t>
            </a:r>
            <a:r>
              <a:rPr lang="en-US" sz="1400" dirty="0">
                <a:solidFill>
                  <a:srgbClr val="464646"/>
                </a:solidFill>
              </a:rPr>
              <a:t>requirements under 13 CFR 125.8(b)(</a:t>
            </a:r>
            <a:r>
              <a:rPr lang="en-US" sz="1400" dirty="0" smtClean="0">
                <a:solidFill>
                  <a:srgbClr val="464646"/>
                </a:solidFill>
              </a:rPr>
              <a:t>2)</a:t>
            </a:r>
          </a:p>
          <a:p>
            <a:pPr algn="l" eaLnBrk="1" hangingPunct="1">
              <a:buFont typeface="Arial" panose="020B0604020202020204" pitchFamily="34" charset="0"/>
              <a:buChar char="•"/>
            </a:pPr>
            <a:endParaRPr lang="en-US" sz="1400" dirty="0">
              <a:solidFill>
                <a:srgbClr val="464646"/>
              </a:solidFill>
            </a:endParaRPr>
          </a:p>
          <a:p>
            <a:pPr lvl="2" algn="l" eaLnBrk="1" hangingPunct="1">
              <a:buFont typeface="Arial" panose="020B0604020202020204" pitchFamily="34" charset="0"/>
              <a:buChar char="•"/>
            </a:pPr>
            <a:r>
              <a:rPr lang="en-US" sz="1400" dirty="0" smtClean="0">
                <a:solidFill>
                  <a:srgbClr val="464646"/>
                </a:solidFill>
              </a:rPr>
              <a:t>Must </a:t>
            </a:r>
            <a:r>
              <a:rPr lang="en-US" sz="1400" dirty="0">
                <a:solidFill>
                  <a:srgbClr val="464646"/>
                </a:solidFill>
              </a:rPr>
              <a:t>meet performance of work requirements under 13 CFR 125.8(c) (e.g., small business </a:t>
            </a:r>
            <a:r>
              <a:rPr lang="en-US" sz="1400" dirty="0" smtClean="0">
                <a:solidFill>
                  <a:srgbClr val="464646"/>
                </a:solidFill>
              </a:rPr>
              <a:t>must perform </a:t>
            </a:r>
            <a:r>
              <a:rPr lang="en-US" sz="1400" dirty="0">
                <a:solidFill>
                  <a:srgbClr val="464646"/>
                </a:solidFill>
              </a:rPr>
              <a:t>at least 40% of the work done by JV) </a:t>
            </a:r>
          </a:p>
          <a:p>
            <a:pPr algn="l" eaLnBrk="1" hangingPunct="1">
              <a:buFont typeface="Arial" panose="020B0604020202020204" pitchFamily="34" charset="0"/>
              <a:buChar char="•"/>
            </a:pPr>
            <a:endParaRPr lang="en-US" sz="1400" dirty="0" smtClean="0">
              <a:solidFill>
                <a:srgbClr val="464646"/>
              </a:solidFill>
            </a:endParaRPr>
          </a:p>
          <a:p>
            <a:pPr lvl="2" algn="l" eaLnBrk="1" hangingPunct="1">
              <a:buFont typeface="Arial" panose="020B0604020202020204" pitchFamily="34" charset="0"/>
              <a:buChar char="•"/>
            </a:pPr>
            <a:r>
              <a:rPr lang="en-US" sz="1400" dirty="0" smtClean="0">
                <a:solidFill>
                  <a:srgbClr val="464646"/>
                </a:solidFill>
              </a:rPr>
              <a:t>Before </a:t>
            </a:r>
            <a:r>
              <a:rPr lang="en-US" sz="1400" dirty="0">
                <a:solidFill>
                  <a:srgbClr val="464646"/>
                </a:solidFill>
              </a:rPr>
              <a:t>performing set-aside work, protégé must submit certification under 13 CFR 125.8(d) to </a:t>
            </a:r>
            <a:r>
              <a:rPr lang="en-US" sz="1400" dirty="0" smtClean="0">
                <a:solidFill>
                  <a:srgbClr val="464646"/>
                </a:solidFill>
              </a:rPr>
              <a:t>SBA and </a:t>
            </a:r>
            <a:r>
              <a:rPr lang="en-US" sz="1400" dirty="0">
                <a:solidFill>
                  <a:srgbClr val="464646"/>
                </a:solidFill>
              </a:rPr>
              <a:t>contracting officer that JVA meets </a:t>
            </a:r>
            <a:r>
              <a:rPr lang="en-US" sz="1400" dirty="0" smtClean="0">
                <a:solidFill>
                  <a:srgbClr val="464646"/>
                </a:solidFill>
              </a:rPr>
              <a:t>12 </a:t>
            </a:r>
            <a:r>
              <a:rPr lang="en-US" sz="1400" dirty="0">
                <a:solidFill>
                  <a:srgbClr val="464646"/>
                </a:solidFill>
              </a:rPr>
              <a:t>requirements and parties will comply with JVA </a:t>
            </a:r>
            <a:r>
              <a:rPr lang="en-US" sz="1400" dirty="0" smtClean="0">
                <a:solidFill>
                  <a:srgbClr val="464646"/>
                </a:solidFill>
              </a:rPr>
              <a:t>and performance </a:t>
            </a:r>
            <a:r>
              <a:rPr lang="en-US" sz="1400" dirty="0">
                <a:solidFill>
                  <a:srgbClr val="464646"/>
                </a:solidFill>
              </a:rPr>
              <a:t>of work </a:t>
            </a:r>
            <a:r>
              <a:rPr lang="en-US" sz="1400" dirty="0" smtClean="0">
                <a:solidFill>
                  <a:srgbClr val="464646"/>
                </a:solidFill>
              </a:rPr>
              <a:t>requirements</a:t>
            </a:r>
            <a:endParaRPr lang="en-US" sz="1400" dirty="0">
              <a:solidFill>
                <a:srgbClr val="464646"/>
              </a:solidFill>
            </a:endParaRPr>
          </a:p>
          <a:p>
            <a:pPr marL="285750" indent="-285750" eaLnBrk="1" hangingPunct="1">
              <a:buFont typeface="Arial" panose="020B0604020202020204" pitchFamily="34" charset="0"/>
              <a:buChar char="•"/>
            </a:pPr>
            <a:endParaRPr lang="en-US" sz="1400" dirty="0">
              <a:solidFill>
                <a:schemeClr val="tx2"/>
              </a:solidFill>
              <a:effectLst>
                <a:outerShdw blurRad="38100" dist="38100" dir="2700000" algn="tl">
                  <a:srgbClr val="C0C0C0"/>
                </a:outerShdw>
              </a:effectLst>
            </a:endParaRPr>
          </a:p>
          <a:p>
            <a:pPr marL="0" indent="0" algn="l" eaLnBrk="1" hangingPunct="1"/>
            <a:r>
              <a:rPr lang="en-US" sz="1400" dirty="0">
                <a:solidFill>
                  <a:schemeClr val="tx2"/>
                </a:solidFill>
                <a:effectLst>
                  <a:outerShdw blurRad="38100" dist="38100" dir="2700000" algn="tl">
                    <a:srgbClr val="C0C0C0"/>
                  </a:outerShdw>
                </a:effectLst>
              </a:rPr>
              <a:t>	</a:t>
            </a:r>
            <a:endParaRPr lang="en-US" sz="1400" dirty="0"/>
          </a:p>
        </p:txBody>
      </p:sp>
    </p:spTree>
    <p:extLst>
      <p:ext uri="{BB962C8B-B14F-4D97-AF65-F5344CB8AC3E}">
        <p14:creationId xmlns:p14="http://schemas.microsoft.com/office/powerpoint/2010/main" val="958310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p:txBody>
          <a:bodyPr/>
          <a:lstStyle/>
          <a:p>
            <a:pPr eaLnBrk="1" hangingPunct="1"/>
            <a:endParaRPr lang="en-US" sz="2800" dirty="0" smtClean="0"/>
          </a:p>
          <a:p>
            <a:pPr eaLnBrk="1" hangingPunct="1">
              <a:buFont typeface="Wingdings" panose="05000000000000000000" pitchFamily="2" charset="2"/>
              <a:buNone/>
            </a:pPr>
            <a:endParaRPr lang="en-US" sz="2800" dirty="0" smtClean="0"/>
          </a:p>
        </p:txBody>
      </p:sp>
      <p:sp>
        <p:nvSpPr>
          <p:cNvPr id="112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3360D19-C818-4E5A-9668-AA95458A4C37}" type="slidenum">
              <a:rPr lang="en-US"/>
              <a:pPr eaLnBrk="1" hangingPunct="1"/>
              <a:t>9</a:t>
            </a:fld>
            <a:endParaRPr lang="en-US"/>
          </a:p>
        </p:txBody>
      </p:sp>
      <p:sp>
        <p:nvSpPr>
          <p:cNvPr id="11269" name="Text Box 4"/>
          <p:cNvSpPr txBox="1">
            <a:spLocks noChangeArrowheads="1"/>
          </p:cNvSpPr>
          <p:nvPr/>
        </p:nvSpPr>
        <p:spPr bwMode="auto">
          <a:xfrm>
            <a:off x="1752600" y="2133600"/>
            <a:ext cx="641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0" name="Text Box 5"/>
          <p:cNvSpPr txBox="1">
            <a:spLocks noChangeArrowheads="1"/>
          </p:cNvSpPr>
          <p:nvPr/>
        </p:nvSpPr>
        <p:spPr bwMode="auto">
          <a:xfrm>
            <a:off x="1143000" y="4953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l" eaLnBrk="1" hangingPunct="1"/>
            <a:endParaRPr lang="es-ES"/>
          </a:p>
        </p:txBody>
      </p:sp>
      <p:sp>
        <p:nvSpPr>
          <p:cNvPr id="11271" name="Text Box 7"/>
          <p:cNvSpPr txBox="1">
            <a:spLocks noChangeArrowheads="1"/>
          </p:cNvSpPr>
          <p:nvPr/>
        </p:nvSpPr>
        <p:spPr bwMode="auto">
          <a:xfrm>
            <a:off x="609600" y="1981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es-E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1418" y="5783579"/>
            <a:ext cx="1661163" cy="624841"/>
          </a:xfrm>
          <a:prstGeom prst="rect">
            <a:avLst/>
          </a:prstGeom>
        </p:spPr>
      </p:pic>
      <p:sp>
        <p:nvSpPr>
          <p:cNvPr id="15" name="Rectangle 2"/>
          <p:cNvSpPr>
            <a:spLocks noGrp="1" noChangeArrowheads="1"/>
          </p:cNvSpPr>
          <p:nvPr>
            <p:ph type="title"/>
          </p:nvPr>
        </p:nvSpPr>
        <p:spPr>
          <a:xfrm>
            <a:off x="352425" y="312737"/>
            <a:ext cx="8458200" cy="792163"/>
          </a:xfrm>
        </p:spPr>
        <p:txBody>
          <a:bodyPr>
            <a:normAutofit fontScale="90000"/>
          </a:bodyPr>
          <a:lstStyle/>
          <a:p>
            <a:pPr algn="ctr" eaLnBrk="1" fontAlgn="auto" hangingPunct="1">
              <a:spcAft>
                <a:spcPts val="0"/>
              </a:spcAft>
              <a:defRPr/>
            </a:pPr>
            <a:r>
              <a:rPr lang="en-US" sz="3600" dirty="0"/>
              <a:t>ALL-SMALL MENTOR-PROTÉGÉ PROGRAM</a:t>
            </a:r>
          </a:p>
        </p:txBody>
      </p:sp>
      <p:sp>
        <p:nvSpPr>
          <p:cNvPr id="16" name="Text Box 8"/>
          <p:cNvSpPr txBox="1">
            <a:spLocks noChangeArrowheads="1"/>
          </p:cNvSpPr>
          <p:nvPr/>
        </p:nvSpPr>
        <p:spPr bwMode="auto">
          <a:xfrm>
            <a:off x="9525" y="1295400"/>
            <a:ext cx="88011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800100" indent="-34290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dirty="0"/>
              <a:t>	 </a:t>
            </a:r>
            <a:r>
              <a:rPr lang="en-US" dirty="0" smtClean="0">
                <a:solidFill>
                  <a:schemeClr val="tx2"/>
                </a:solidFill>
                <a:effectLst>
                  <a:outerShdw blurRad="38100" dist="38100" dir="2700000" algn="tl">
                    <a:srgbClr val="C0C0C0"/>
                  </a:outerShdw>
                </a:effectLst>
              </a:rPr>
              <a:t>Applying For The All-Small MP Program</a:t>
            </a:r>
            <a:endParaRPr lang="en-US" dirty="0">
              <a:solidFill>
                <a:schemeClr val="tx2"/>
              </a:solidFill>
              <a:effectLst>
                <a:outerShdw blurRad="38100" dist="38100" dir="2700000" algn="tl">
                  <a:srgbClr val="C0C0C0"/>
                </a:outerShdw>
              </a:effectLst>
            </a:endParaRPr>
          </a:p>
          <a:p>
            <a:pPr eaLnBrk="1" hangingPunct="1"/>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endParaRPr lang="en-US" sz="1400" dirty="0">
              <a:solidFill>
                <a:schemeClr val="tx2"/>
              </a:solidFill>
              <a:effectLst>
                <a:outerShdw blurRad="38100" dist="38100" dir="2700000" algn="tl">
                  <a:srgbClr val="C0C0C0"/>
                </a:outerShdw>
              </a:effectLst>
            </a:endParaRPr>
          </a:p>
          <a:p>
            <a:pPr algn="l" eaLnBrk="1" hangingPunct="1"/>
            <a:r>
              <a:rPr lang="en-US" sz="1400" dirty="0">
                <a:solidFill>
                  <a:schemeClr val="tx2"/>
                </a:solidFill>
                <a:effectLst>
                  <a:outerShdw blurRad="38100" dist="38100" dir="2700000" algn="tl">
                    <a:srgbClr val="C0C0C0"/>
                  </a:outerShdw>
                </a:effectLst>
              </a:rPr>
              <a:t>	</a:t>
            </a:r>
            <a:r>
              <a:rPr lang="en-US" sz="1400" dirty="0" smtClean="0">
                <a:solidFill>
                  <a:schemeClr val="tx2"/>
                </a:solidFill>
                <a:effectLst>
                  <a:outerShdw blurRad="38100" dist="38100" dir="2700000" algn="tl">
                    <a:srgbClr val="C0C0C0"/>
                  </a:outerShdw>
                </a:effectLst>
              </a:rPr>
              <a:t>	</a:t>
            </a:r>
            <a:r>
              <a:rPr lang="en-US" sz="1400" b="1" dirty="0" smtClean="0">
                <a:solidFill>
                  <a:schemeClr val="tx2"/>
                </a:solidFill>
                <a:effectLst>
                  <a:outerShdw blurRad="38100" dist="38100" dir="2700000" algn="tl">
                    <a:srgbClr val="C0C0C0"/>
                  </a:outerShdw>
                </a:effectLst>
              </a:rPr>
              <a:t>Mentors</a:t>
            </a:r>
          </a:p>
          <a:p>
            <a:pPr algn="l" eaLnBrk="1" hangingPunct="1"/>
            <a:endParaRPr lang="en-US" sz="1400" b="1" dirty="0">
              <a:solidFill>
                <a:schemeClr val="tx2"/>
              </a:solidFill>
              <a:effectLst>
                <a:outerShdw blurRad="38100" dist="38100" dir="2700000" algn="tl">
                  <a:srgbClr val="C0C0C0"/>
                </a:outerShdw>
              </a:effectLst>
            </a:endParaRPr>
          </a:p>
          <a:p>
            <a:pPr lvl="2" algn="l" eaLnBrk="1" hangingPunct="1">
              <a:buFont typeface="Arial" panose="020B0604020202020204" pitchFamily="34" charset="0"/>
              <a:buChar char="•"/>
            </a:pPr>
            <a:r>
              <a:rPr lang="en-US" sz="1400" dirty="0" smtClean="0">
                <a:solidFill>
                  <a:srgbClr val="464646"/>
                </a:solidFill>
              </a:rPr>
              <a:t>For profit</a:t>
            </a:r>
          </a:p>
          <a:p>
            <a:pPr lvl="2" algn="l" eaLnBrk="1" hangingPunct="1">
              <a:buFont typeface="Arial" panose="020B0604020202020204" pitchFamily="34" charset="0"/>
              <a:buChar char="•"/>
            </a:pPr>
            <a:r>
              <a:rPr lang="en-US" sz="1400" dirty="0" smtClean="0">
                <a:solidFill>
                  <a:srgbClr val="464646"/>
                </a:solidFill>
              </a:rPr>
              <a:t>Any </a:t>
            </a:r>
            <a:r>
              <a:rPr lang="en-US" sz="1400" dirty="0">
                <a:solidFill>
                  <a:srgbClr val="464646"/>
                </a:solidFill>
              </a:rPr>
              <a:t>size </a:t>
            </a:r>
          </a:p>
          <a:p>
            <a:pPr lvl="2" algn="l" eaLnBrk="1" hangingPunct="1">
              <a:buFont typeface="Arial" panose="020B0604020202020204" pitchFamily="34" charset="0"/>
              <a:buChar char="•"/>
            </a:pPr>
            <a:r>
              <a:rPr lang="en-US" sz="1400" dirty="0" smtClean="0">
                <a:solidFill>
                  <a:srgbClr val="464646"/>
                </a:solidFill>
              </a:rPr>
              <a:t>Demonstrate </a:t>
            </a:r>
            <a:r>
              <a:rPr lang="en-US" sz="1400" dirty="0">
                <a:solidFill>
                  <a:srgbClr val="464646"/>
                </a:solidFill>
              </a:rPr>
              <a:t>commitment &amp; ability to assist small business protégé under MPA </a:t>
            </a:r>
          </a:p>
          <a:p>
            <a:pPr lvl="2" algn="l" eaLnBrk="1" hangingPunct="1">
              <a:buFont typeface="Arial" panose="020B0604020202020204" pitchFamily="34" charset="0"/>
              <a:buChar char="•"/>
            </a:pPr>
            <a:r>
              <a:rPr lang="en-US" sz="1400" dirty="0" smtClean="0">
                <a:solidFill>
                  <a:srgbClr val="464646"/>
                </a:solidFill>
              </a:rPr>
              <a:t>Ability </a:t>
            </a:r>
            <a:r>
              <a:rPr lang="en-US" sz="1400" dirty="0">
                <a:solidFill>
                  <a:srgbClr val="464646"/>
                </a:solidFill>
              </a:rPr>
              <a:t>to assist under MPA – can demonstrate with tax returns, financial statements, SEC filings for three years </a:t>
            </a:r>
          </a:p>
          <a:p>
            <a:pPr lvl="2" algn="l" eaLnBrk="1" hangingPunct="1">
              <a:buFont typeface="Arial" panose="020B0604020202020204" pitchFamily="34" charset="0"/>
              <a:buChar char="•"/>
            </a:pPr>
            <a:r>
              <a:rPr lang="en-US" sz="1400" dirty="0" smtClean="0">
                <a:solidFill>
                  <a:srgbClr val="464646"/>
                </a:solidFill>
              </a:rPr>
              <a:t>Generally </a:t>
            </a:r>
            <a:r>
              <a:rPr lang="en-US" sz="1400" dirty="0">
                <a:solidFill>
                  <a:srgbClr val="464646"/>
                </a:solidFill>
              </a:rPr>
              <a:t>– no more than one protégé in an SBA approved MP program at a time </a:t>
            </a:r>
          </a:p>
          <a:p>
            <a:pPr lvl="2" algn="l" eaLnBrk="1" hangingPunct="1">
              <a:buFont typeface="Arial" panose="020B0604020202020204" pitchFamily="34" charset="0"/>
              <a:buChar char="•"/>
            </a:pPr>
            <a:r>
              <a:rPr lang="en-US" sz="1400" dirty="0" smtClean="0">
                <a:solidFill>
                  <a:srgbClr val="464646"/>
                </a:solidFill>
              </a:rPr>
              <a:t>Exception </a:t>
            </a:r>
            <a:r>
              <a:rPr lang="en-US" sz="1400" dirty="0">
                <a:solidFill>
                  <a:srgbClr val="464646"/>
                </a:solidFill>
              </a:rPr>
              <a:t>– SBA may authorize a mentor to have more than one protégé if can demonstrate the second MP relationship will not adversely affect first; cannot mentor more than three total at one time under the 8(a) and the all-small MP program </a:t>
            </a:r>
          </a:p>
          <a:p>
            <a:pPr lvl="2" algn="l" eaLnBrk="1" hangingPunct="1">
              <a:buFont typeface="Arial" panose="020B0604020202020204" pitchFamily="34" charset="0"/>
              <a:buChar char="•"/>
            </a:pPr>
            <a:r>
              <a:rPr lang="en-US" sz="1400" dirty="0" smtClean="0">
                <a:solidFill>
                  <a:srgbClr val="464646"/>
                </a:solidFill>
              </a:rPr>
              <a:t>A </a:t>
            </a:r>
            <a:r>
              <a:rPr lang="en-US" sz="1400" dirty="0">
                <a:solidFill>
                  <a:srgbClr val="464646"/>
                </a:solidFill>
              </a:rPr>
              <a:t>protégé can be a mentor if it can demonstrate the second MP relationship will not compete or conflict with first MP </a:t>
            </a:r>
            <a:r>
              <a:rPr lang="en-US" sz="1400" dirty="0" smtClean="0">
                <a:solidFill>
                  <a:srgbClr val="464646"/>
                </a:solidFill>
              </a:rPr>
              <a:t>relationship</a:t>
            </a:r>
          </a:p>
          <a:p>
            <a:pPr lvl="2" algn="l" eaLnBrk="1" hangingPunct="1">
              <a:buFont typeface="Arial" panose="020B0604020202020204" pitchFamily="34" charset="0"/>
              <a:buChar char="•"/>
            </a:pPr>
            <a:r>
              <a:rPr lang="en-US" sz="1400" dirty="0" smtClean="0">
                <a:solidFill>
                  <a:srgbClr val="464646"/>
                </a:solidFill>
              </a:rPr>
              <a:t>Can </a:t>
            </a:r>
            <a:r>
              <a:rPr lang="en-US" sz="1400" dirty="0">
                <a:solidFill>
                  <a:srgbClr val="464646"/>
                </a:solidFill>
              </a:rPr>
              <a:t>own an equity interest of up to 40% in the protégé firm in order to raise capital for the protégé </a:t>
            </a:r>
            <a:r>
              <a:rPr lang="en-US" sz="1400" dirty="0" smtClean="0">
                <a:solidFill>
                  <a:srgbClr val="464646"/>
                </a:solidFill>
              </a:rPr>
              <a:t>firm</a:t>
            </a:r>
            <a:endParaRPr lang="en-US" sz="1400" dirty="0">
              <a:solidFill>
                <a:srgbClr val="464646"/>
              </a:solidFill>
              <a:effectLst>
                <a:outerShdw blurRad="38100" dist="38100" dir="2700000" algn="tl">
                  <a:srgbClr val="C0C0C0"/>
                </a:outerShdw>
              </a:effectLst>
            </a:endParaRPr>
          </a:p>
        </p:txBody>
      </p:sp>
    </p:spTree>
    <p:extLst>
      <p:ext uri="{BB962C8B-B14F-4D97-AF65-F5344CB8AC3E}">
        <p14:creationId xmlns:p14="http://schemas.microsoft.com/office/powerpoint/2010/main" val="18846687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7141</TotalTime>
  <Words>232</Words>
  <Application>Microsoft Office PowerPoint</Application>
  <PresentationFormat>On-screen Show (4:3)</PresentationFormat>
  <Paragraphs>207</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Lucida Sans Unicode</vt:lpstr>
      <vt:lpstr>Tahoma</vt:lpstr>
      <vt:lpstr>Verdana</vt:lpstr>
      <vt:lpstr>Wingdings</vt:lpstr>
      <vt:lpstr>Wingdings 2</vt:lpstr>
      <vt:lpstr>Wingdings 3</vt:lpstr>
      <vt:lpstr>Concourse</vt:lpstr>
      <vt:lpstr>   SBA New Rules On Mentor-Protégé Program, Joint Ventures, &amp;  8(a) BD Program  November 17, 2016 Falls Church, VA  Mark A. Amadeo, Esq.    </vt:lpstr>
      <vt:lpstr>ABOUT SPEAKER</vt:lpstr>
      <vt:lpstr>ABOUT FIRM</vt:lpstr>
      <vt:lpstr>INTRODUCTION</vt:lpstr>
      <vt:lpstr>ALL-SMALL MENTOR-PROTÉGÉ PROGRAM</vt:lpstr>
      <vt:lpstr>ALL-SMALL MENTOR-PROTÉGÉ PROGRAM</vt:lpstr>
      <vt:lpstr>ALL-SMALL MENTOR-PROTÉGÉ PROGRAM</vt:lpstr>
      <vt:lpstr>ALL-SMALL MENTOR-PROTÉGÉ PROGRAM</vt:lpstr>
      <vt:lpstr>ALL-SMALL MENTOR-PROTÉGÉ PROGRAM</vt:lpstr>
      <vt:lpstr>ALL-SMALL MENTOR-PROTÉGÉ PROGRAM</vt:lpstr>
      <vt:lpstr>SMALL BUSINESS JOINT VENTURES</vt:lpstr>
      <vt:lpstr>SMALL BUSINESS JOINT VENTURES</vt:lpstr>
      <vt:lpstr>SMALL BUSINESS JOINT VENTURES</vt:lpstr>
      <vt:lpstr>8(a) BD PROGRAM</vt:lpstr>
      <vt:lpstr>8(a) BD PROGRAM</vt:lpstr>
      <vt:lpstr>FINAL THOUGHTS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Amadeo</dc:creator>
  <cp:lastModifiedBy>Author</cp:lastModifiedBy>
  <cp:revision>354</cp:revision>
  <cp:lastPrinted>2016-11-16T03:43:24Z</cp:lastPrinted>
  <dcterms:created xsi:type="dcterms:W3CDTF">2010-03-04T21:58:23Z</dcterms:created>
  <dcterms:modified xsi:type="dcterms:W3CDTF">2016-11-16T17:55:56Z</dcterms:modified>
</cp:coreProperties>
</file>